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98" r:id="rId4"/>
  </p:sldMasterIdLst>
  <p:notesMasterIdLst>
    <p:notesMasterId r:id="rId22"/>
  </p:notesMasterIdLst>
  <p:handoutMasterIdLst>
    <p:handoutMasterId r:id="rId23"/>
  </p:handoutMasterIdLst>
  <p:sldIdLst>
    <p:sldId id="271" r:id="rId5"/>
    <p:sldId id="272" r:id="rId6"/>
    <p:sldId id="273" r:id="rId7"/>
    <p:sldId id="274" r:id="rId8"/>
    <p:sldId id="283" r:id="rId9"/>
    <p:sldId id="286" r:id="rId10"/>
    <p:sldId id="287" r:id="rId11"/>
    <p:sldId id="288" r:id="rId12"/>
    <p:sldId id="289" r:id="rId13"/>
    <p:sldId id="293" r:id="rId14"/>
    <p:sldId id="292" r:id="rId15"/>
    <p:sldId id="299" r:id="rId16"/>
    <p:sldId id="294" r:id="rId17"/>
    <p:sldId id="295" r:id="rId18"/>
    <p:sldId id="296" r:id="rId19"/>
    <p:sldId id="297" r:id="rId20"/>
    <p:sldId id="298" r:id="rId21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Lotuss Smart HL" panose="020B0604020202020204" charset="-34"/>
      <p:regular r:id="rId28"/>
      <p:bold r:id="rId29"/>
    </p:embeddedFont>
    <p:embeddedFont>
      <p:font typeface="Tahoma" panose="020B0604030504040204" pitchFamily="34" charset="0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CB3"/>
    <a:srgbClr val="50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1AC3A2-3616-4729-BC62-FCDAE6592A5A}" v="12" dt="2022-02-07T12:33:47.3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3792" autoAdjust="0"/>
  </p:normalViewPr>
  <p:slideViewPr>
    <p:cSldViewPr snapToGrid="0" snapToObjects="1">
      <p:cViewPr>
        <p:scale>
          <a:sx n="75" d="100"/>
          <a:sy n="75" d="100"/>
        </p:scale>
        <p:origin x="132" y="-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75F4F3A-A02B-43EC-BAE2-37833D458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A378DB-FBCF-48C4-B0DA-880C69BD6B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FA111-3F5D-499F-89FB-094C753A3075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B453A7-EF44-4DE9-A057-5B66F86EE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F1F2B-B4B3-4568-9259-100FD9B3CB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F65F5-A93A-4334-8305-5D5776E6A5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1333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DCA80-695D-4EBA-B51E-74FAEAB052C2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3602-ED7E-4935-88FF-52284C850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3443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458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54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191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0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D756-0BF2-544B-9D28-08C63307F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3B548-EC8F-E542-80C4-CA5EE4E00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D54E9-AC7D-6249-9984-455FBD1E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12E2AF-9807-4E79-B363-E8CE8BA283A4}" type="datetime1">
              <a:rPr lang="en-US" smtClean="0"/>
              <a:t>2/7/2022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863C2-3E11-A547-8F09-818212A88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E36A4-AB38-4191-8C1D-3D9C33C56725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63B07A-4CB4-4534-8151-6E70852C4B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33770" y="6411853"/>
            <a:ext cx="629027" cy="46264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89A86D8-1833-4B51-82B8-41F6EA9ABF71}"/>
              </a:ext>
            </a:extLst>
          </p:cNvPr>
          <p:cNvGrpSpPr/>
          <p:nvPr userDrawn="1"/>
        </p:nvGrpSpPr>
        <p:grpSpPr>
          <a:xfrm>
            <a:off x="-202938" y="1662109"/>
            <a:ext cx="176269" cy="2714572"/>
            <a:chOff x="-202938" y="1662109"/>
            <a:chExt cx="176269" cy="271457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043CDC-3C9E-4616-A476-8BEE674A70E5}"/>
                </a:ext>
              </a:extLst>
            </p:cNvPr>
            <p:cNvSpPr/>
            <p:nvPr userDrawn="1"/>
          </p:nvSpPr>
          <p:spPr>
            <a:xfrm>
              <a:off x="-202938" y="2825497"/>
              <a:ext cx="176269" cy="193898"/>
            </a:xfrm>
            <a:prstGeom prst="rect">
              <a:avLst/>
            </a:prstGeom>
            <a:solidFill>
              <a:srgbClr val="06BCB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20040" tIns="45720" rIns="45720" bIns="45720" rtlCol="0" anchor="ctr"/>
            <a:lstStyle/>
            <a:p>
              <a:pPr marL="0" marR="0" lvl="0" indent="0" algn="ctr" defTabSz="81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54D6673-15A0-43C3-B85A-40DF3AA5BD3E}"/>
                </a:ext>
              </a:extLst>
            </p:cNvPr>
            <p:cNvGrpSpPr/>
            <p:nvPr userDrawn="1"/>
          </p:nvGrpSpPr>
          <p:grpSpPr>
            <a:xfrm>
              <a:off x="-202938" y="1662109"/>
              <a:ext cx="176269" cy="969490"/>
              <a:chOff x="-379207" y="1662109"/>
              <a:chExt cx="176269" cy="96949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FE968ED-65FF-4AE6-A62C-4F15747C48BC}"/>
                  </a:ext>
                </a:extLst>
              </p:cNvPr>
              <p:cNvSpPr/>
              <p:nvPr/>
            </p:nvSpPr>
            <p:spPr>
              <a:xfrm>
                <a:off x="-379207" y="1662109"/>
                <a:ext cx="176269" cy="193898"/>
              </a:xfrm>
              <a:prstGeom prst="rect">
                <a:avLst/>
              </a:prstGeom>
              <a:solidFill>
                <a:srgbClr val="17645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20040" tIns="45720" rIns="45720" bIns="45720" rtlCol="0" anchor="ctr"/>
              <a:lstStyle/>
              <a:p>
                <a:pPr marL="0" marR="0" lvl="0" indent="0" algn="ctr" defTabSz="815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739EB3C-5C2B-494A-BB50-152EDA171CDF}"/>
                  </a:ext>
                </a:extLst>
              </p:cNvPr>
              <p:cNvSpPr/>
              <p:nvPr/>
            </p:nvSpPr>
            <p:spPr>
              <a:xfrm>
                <a:off x="-379207" y="2243803"/>
                <a:ext cx="176269" cy="193898"/>
              </a:xfrm>
              <a:prstGeom prst="rect">
                <a:avLst/>
              </a:prstGeom>
              <a:solidFill>
                <a:srgbClr val="E2212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20040" tIns="45720" rIns="45720" bIns="45720" rtlCol="0" anchor="ctr"/>
              <a:lstStyle/>
              <a:p>
                <a:pPr marL="0" marR="0" lvl="0" indent="0" algn="ctr" defTabSz="815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EC0428E-6F1E-49B1-AC48-C4CCE1C7CF8D}"/>
                  </a:ext>
                </a:extLst>
              </p:cNvPr>
              <p:cNvSpPr/>
              <p:nvPr/>
            </p:nvSpPr>
            <p:spPr>
              <a:xfrm>
                <a:off x="-379207" y="2437701"/>
                <a:ext cx="176269" cy="193898"/>
              </a:xfrm>
              <a:prstGeom prst="rect">
                <a:avLst/>
              </a:prstGeom>
              <a:solidFill>
                <a:srgbClr val="FE691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20040" tIns="45720" rIns="45720" bIns="45720" rtlCol="0" anchor="ctr"/>
              <a:lstStyle/>
              <a:p>
                <a:pPr marL="0" marR="0" lvl="0" indent="0" algn="ctr" defTabSz="815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0216374-2B7F-48F4-82A5-CD1FCC9A6BE0}"/>
                  </a:ext>
                </a:extLst>
              </p:cNvPr>
              <p:cNvSpPr/>
              <p:nvPr/>
            </p:nvSpPr>
            <p:spPr>
              <a:xfrm>
                <a:off x="-379207" y="2049905"/>
                <a:ext cx="176269" cy="193898"/>
              </a:xfrm>
              <a:prstGeom prst="rect">
                <a:avLst/>
              </a:prstGeom>
              <a:solidFill>
                <a:srgbClr val="5A2B8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20040" tIns="45720" rIns="45720" bIns="45720" rtlCol="0" anchor="ctr"/>
              <a:lstStyle/>
              <a:p>
                <a:pPr marL="0" marR="0" lvl="0" indent="0" algn="ctr" defTabSz="815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B7F24F2-D5D2-43CF-8920-C3E4A4EA383A}"/>
                  </a:ext>
                </a:extLst>
              </p:cNvPr>
              <p:cNvSpPr/>
              <p:nvPr/>
            </p:nvSpPr>
            <p:spPr>
              <a:xfrm>
                <a:off x="-379207" y="1856007"/>
                <a:ext cx="176269" cy="193898"/>
              </a:xfrm>
              <a:prstGeom prst="rect">
                <a:avLst/>
              </a:prstGeom>
              <a:solidFill>
                <a:srgbClr val="0F3BA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20040" tIns="45720" rIns="45720" bIns="45720" rtlCol="0" anchor="ctr"/>
              <a:lstStyle/>
              <a:p>
                <a:pPr marL="0" marR="0" lvl="0" indent="0" algn="ctr" defTabSz="8153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2919666-BFA4-46B8-B9FE-897D51B734AB}"/>
                </a:ext>
              </a:extLst>
            </p:cNvPr>
            <p:cNvSpPr/>
            <p:nvPr userDrawn="1"/>
          </p:nvSpPr>
          <p:spPr>
            <a:xfrm>
              <a:off x="-202938" y="2631599"/>
              <a:ext cx="176269" cy="193898"/>
            </a:xfrm>
            <a:prstGeom prst="rect">
              <a:avLst/>
            </a:prstGeom>
            <a:solidFill>
              <a:srgbClr val="FABF1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20040" tIns="45720" rIns="45720" bIns="45720" rtlCol="0" anchor="ctr"/>
            <a:lstStyle/>
            <a:p>
              <a:pPr marL="0" marR="0" lvl="0" indent="0" algn="ctr" defTabSz="81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EBCF1E-C30C-43C5-BA30-B711EAC20CDB}"/>
                </a:ext>
              </a:extLst>
            </p:cNvPr>
            <p:cNvSpPr/>
            <p:nvPr userDrawn="1"/>
          </p:nvSpPr>
          <p:spPr>
            <a:xfrm>
              <a:off x="-202938" y="3019395"/>
              <a:ext cx="176269" cy="193898"/>
            </a:xfrm>
            <a:prstGeom prst="rect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8428B7B-5DA3-44CE-8C96-2ABB5CE0BEAF}"/>
                </a:ext>
              </a:extLst>
            </p:cNvPr>
            <p:cNvSpPr/>
            <p:nvPr userDrawn="1"/>
          </p:nvSpPr>
          <p:spPr>
            <a:xfrm>
              <a:off x="-202938" y="3213293"/>
              <a:ext cx="176269" cy="193898"/>
            </a:xfrm>
            <a:prstGeom prst="rect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E3BCF90-AE15-4E2B-A738-50832C02B0CF}"/>
                </a:ext>
              </a:extLst>
            </p:cNvPr>
            <p:cNvSpPr/>
            <p:nvPr userDrawn="1"/>
          </p:nvSpPr>
          <p:spPr>
            <a:xfrm>
              <a:off x="-202938" y="3407191"/>
              <a:ext cx="176269" cy="193898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8A500B3-D40E-4CB3-8AFD-6ACE468FD278}"/>
                </a:ext>
              </a:extLst>
            </p:cNvPr>
            <p:cNvSpPr/>
            <p:nvPr userDrawn="1"/>
          </p:nvSpPr>
          <p:spPr>
            <a:xfrm>
              <a:off x="-202938" y="3601089"/>
              <a:ext cx="176269" cy="193898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DB6199-01F6-4594-928C-903342C7CBA8}"/>
                </a:ext>
              </a:extLst>
            </p:cNvPr>
            <p:cNvSpPr/>
            <p:nvPr userDrawn="1"/>
          </p:nvSpPr>
          <p:spPr>
            <a:xfrm>
              <a:off x="-202938" y="3988885"/>
              <a:ext cx="176269" cy="193898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C9F8726-5B72-4A14-9698-7823746B8749}"/>
                </a:ext>
              </a:extLst>
            </p:cNvPr>
            <p:cNvSpPr/>
            <p:nvPr userDrawn="1"/>
          </p:nvSpPr>
          <p:spPr>
            <a:xfrm>
              <a:off x="-202938" y="3794987"/>
              <a:ext cx="176269" cy="193898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01B584-8F2B-438B-93F7-799352AAEF5A}"/>
                </a:ext>
              </a:extLst>
            </p:cNvPr>
            <p:cNvSpPr/>
            <p:nvPr userDrawn="1"/>
          </p:nvSpPr>
          <p:spPr>
            <a:xfrm>
              <a:off x="-202938" y="4182783"/>
              <a:ext cx="176269" cy="19389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320040" tIns="45720" rIns="45720" bIns="45720" rtlCol="0" anchor="ctr"/>
            <a:lstStyle/>
            <a:p>
              <a:pPr marL="0" marR="0" lvl="0" indent="0" algn="ctr" defTabSz="815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45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 with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EBF3-4757-B44C-8708-56DDA1D424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GB" dirty="0"/>
              <a:t>Login Process for ERP Oracle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ED71E-B13C-EB49-BBCB-61A0D4380D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4 February 2022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A80E3-F5DF-AA4E-B067-B542A6A4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832F7DF0-84F6-43BA-9607-92A28383876E}" type="datetime1">
              <a:rPr lang="en-US" smtClean="0"/>
              <a:t>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BA72-D230-B34C-9687-02D528E2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E7FB62-B5DD-469A-A629-2762005237BC}"/>
              </a:ext>
            </a:extLst>
          </p:cNvPr>
          <p:cNvSpPr txBox="1"/>
          <p:nvPr userDrawn="1"/>
        </p:nvSpPr>
        <p:spPr>
          <a:xfrm>
            <a:off x="9139030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06F18D-387B-4D9A-94E2-1D5C1814669D}"/>
              </a:ext>
            </a:extLst>
          </p:cNvPr>
          <p:cNvGrpSpPr/>
          <p:nvPr userDrawn="1"/>
        </p:nvGrpSpPr>
        <p:grpSpPr>
          <a:xfrm>
            <a:off x="9431562" y="484392"/>
            <a:ext cx="2370239" cy="2019638"/>
            <a:chOff x="9431562" y="484392"/>
            <a:chExt cx="2370239" cy="201963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B29811-684F-4313-A7C8-ADF37534F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644546" y="484392"/>
              <a:ext cx="1944270" cy="1329865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CDA45F-E4F1-4A9E-B29A-B6F35248E03F}"/>
                </a:ext>
              </a:extLst>
            </p:cNvPr>
            <p:cNvGrpSpPr/>
            <p:nvPr userDrawn="1"/>
          </p:nvGrpSpPr>
          <p:grpSpPr>
            <a:xfrm>
              <a:off x="9431562" y="1737686"/>
              <a:ext cx="2370239" cy="766344"/>
              <a:chOff x="9431562" y="1737686"/>
              <a:chExt cx="2370239" cy="7663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D19C82F-28FA-41E1-8F7E-6142A7DB6866}"/>
                  </a:ext>
                </a:extLst>
              </p:cNvPr>
              <p:cNvSpPr/>
              <p:nvPr userDrawn="1"/>
            </p:nvSpPr>
            <p:spPr>
              <a:xfrm>
                <a:off x="9431562" y="1737686"/>
                <a:ext cx="2370239" cy="52425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+mn-ea"/>
                    <a:cs typeface="+mj-cs"/>
                  </a:rPr>
                  <a:t>B L O S S O M </a:t>
                </a:r>
                <a:endParaRPr kumimoji="0" lang="ar-SA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n-ea"/>
                  <a:cs typeface="+mj-cs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82644AD-B0DB-44B7-AD6B-E41C09A94AA3}"/>
                  </a:ext>
                </a:extLst>
              </p:cNvPr>
              <p:cNvSpPr/>
              <p:nvPr userDrawn="1"/>
            </p:nvSpPr>
            <p:spPr>
              <a:xfrm>
                <a:off x="9431563" y="2107931"/>
                <a:ext cx="2370238" cy="39609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Flourishing New Capabilities</a:t>
                </a:r>
                <a:endParaRPr kumimoji="0" lang="ar-SA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2034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1EC097-DD4F-D741-B06F-12D64E0CC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35593-E541-4D43-8FCA-2B1782302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99273-28F4-9F42-85DF-F49A74372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F260E6F5-2E38-4A6B-A2F2-4A418864A695}" type="datetime1">
              <a:rPr lang="en-US" smtClean="0"/>
              <a:t>2/7/2022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40212-0198-0349-ABBC-B82D8558A6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A3231-1FEF-9A4E-A76A-94735B95FA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5E35803A-0A1A-6843-B3B0-A58E93ECC5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2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Lotuss Smart HL" panose="02000000000000000000" pitchFamily="2" charset="-34"/>
          <a:ea typeface="+mj-ea"/>
          <a:cs typeface="Lotuss Smart HL" panose="020000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Piyada.Lianudom@lotusretails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Patcharin.Ocharoen@lotusretails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Amara.Suriyarat@lotusretails.co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Jomrutai.Sangkhum@lotusretail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Ratchanan.Tantinarawat@lotusretails.c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Jomrutai.Sangkhum@lotusretails.com" TargetMode="External"/><Relationship Id="rId4" Type="http://schemas.openxmlformats.org/officeDocument/2006/relationships/hyperlink" Target="mailto:Patcharin.Ocharoen@lotusretails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ourlogin.lotuss.com/porta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24F1CF-8D14-4938-BC53-0B807D9D8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560" y="2694668"/>
            <a:ext cx="7702973" cy="1843042"/>
          </a:xfrm>
        </p:spPr>
        <p:txBody>
          <a:bodyPr/>
          <a:lstStyle/>
          <a:p>
            <a:pPr fontAlgn="t">
              <a:spcBef>
                <a:spcPts val="0"/>
              </a:spcBef>
            </a:pPr>
            <a:r>
              <a:rPr lang="th-TH" sz="4400" dirty="0"/>
              <a:t>ขั้นตอนการขอเข้าระบบ</a:t>
            </a:r>
            <a:r>
              <a:rPr lang="en-GB" sz="4400" dirty="0"/>
              <a:t> ERP Oracle </a:t>
            </a:r>
            <a:r>
              <a:rPr lang="th-TH" sz="4400" dirty="0"/>
              <a:t>ผ่านทางระบบ </a:t>
            </a:r>
            <a:r>
              <a:rPr lang="en-US" sz="4400" dirty="0"/>
              <a:t>Saviynt</a:t>
            </a:r>
            <a:br>
              <a:rPr lang="en-US" sz="4400" dirty="0"/>
            </a:b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69999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8" y="1963294"/>
            <a:ext cx="10457619" cy="1013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9.1 </a:t>
            </a:r>
            <a:r>
              <a:rPr lang="th-TH" sz="1197" dirty="0"/>
              <a:t>เมื่อหัวหน้างานทำการอนุมัติระบบจะทำการแจ้งเตือนโดยการส่ง </a:t>
            </a:r>
            <a:r>
              <a:rPr lang="en-US" sz="1197" dirty="0"/>
              <a:t>email </a:t>
            </a:r>
            <a:r>
              <a:rPr lang="th-TH" sz="1197" dirty="0"/>
              <a:t>อัตโนมัติมาที่ผู้ร้องขอว่าคำร้องขอได้รับการอนุมัติแล้ว </a:t>
            </a:r>
            <a:r>
              <a:rPr lang="en-US" sz="1197" dirty="0"/>
              <a:t>“request you submitted for the following has been approved”</a:t>
            </a:r>
          </a:p>
          <a:p>
            <a:r>
              <a:rPr lang="en-US" sz="1197" dirty="0"/>
              <a:t>9.2 </a:t>
            </a:r>
            <a:r>
              <a:rPr lang="th-TH" sz="1197" dirty="0"/>
              <a:t>คำร้องขอในระบบจะมีการเปลี่ยน ประเภทการอนุมัติ</a:t>
            </a:r>
            <a:r>
              <a:rPr lang="en-US" sz="1197" dirty="0"/>
              <a:t> (Approval Type</a:t>
            </a:r>
            <a:r>
              <a:rPr lang="th-TH" sz="1197" dirty="0"/>
              <a:t>) เป็น </a:t>
            </a:r>
            <a:r>
              <a:rPr lang="en-US" sz="1197" dirty="0" err="1"/>
              <a:t>Role_Owner_Approval</a:t>
            </a:r>
            <a:r>
              <a:rPr lang="en-US" sz="1197" dirty="0"/>
              <a:t> </a:t>
            </a:r>
            <a:r>
              <a:rPr lang="th-TH" sz="1197" dirty="0"/>
              <a:t>(การอนุมัติโดยเจ้าของสิทธิ์) และเปลี่ยน </a:t>
            </a:r>
            <a:r>
              <a:rPr lang="en-US" sz="1197" dirty="0"/>
              <a:t>assignee </a:t>
            </a:r>
            <a:r>
              <a:rPr lang="th-TH" sz="1197" dirty="0"/>
              <a:t>เป็นชื่อเจ้าของสิทธิ์ เมื่อคำร้องขอได้รับการอนุมัติจากทั้งหัวหน้างานและเจ้าของสิทธิ์ ระบบ</a:t>
            </a:r>
            <a:r>
              <a:rPr lang="en-US" sz="1197" dirty="0"/>
              <a:t> Saviynt </a:t>
            </a:r>
            <a:r>
              <a:rPr lang="th-TH" sz="1197" dirty="0"/>
              <a:t>จะทำการสรุปเพื่อส่งข้อมูลคำร้องขอไปทาง</a:t>
            </a:r>
            <a:r>
              <a:rPr lang="en-US" sz="1197" dirty="0"/>
              <a:t> Local ERP IT </a:t>
            </a:r>
            <a:r>
              <a:rPr lang="th-TH" sz="1197" dirty="0"/>
              <a:t>ในสิ้นวัน เพื่อการสร้าง</a:t>
            </a:r>
            <a:r>
              <a:rPr lang="en-US" sz="1197" dirty="0"/>
              <a:t> user </a:t>
            </a:r>
            <a:r>
              <a:rPr lang="th-TH" sz="1197" dirty="0"/>
              <a:t>และใส่สิทธิ์ตามที่ได้รับการอนุมัติในระบบ </a:t>
            </a:r>
            <a:r>
              <a:rPr lang="en-US" sz="1197" dirty="0"/>
              <a:t>ERP</a:t>
            </a:r>
            <a:endParaRPr lang="th-TH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49" y="1544227"/>
            <a:ext cx="7615318" cy="265338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9: Approve (</a:t>
            </a:r>
            <a:r>
              <a:rPr lang="th-TH" sz="1802" b="1" dirty="0"/>
              <a:t>การอนุมติคำร้องขอ)</a:t>
            </a:r>
            <a:endParaRPr lang="en-US" sz="1802" b="1" dirty="0"/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9030EE-3D19-49A3-9F34-11FEAAFCF0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675"/>
          <a:stretch/>
        </p:blipFill>
        <p:spPr>
          <a:xfrm>
            <a:off x="892397" y="3156417"/>
            <a:ext cx="5093536" cy="31501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Flowchart: Process 23">
            <a:extLst>
              <a:ext uri="{FF2B5EF4-FFF2-40B4-BE49-F238E27FC236}">
                <a16:creationId xmlns:a16="http://schemas.microsoft.com/office/drawing/2014/main" id="{C48BD54B-9B19-41D8-918A-5676129CBEA4}"/>
              </a:ext>
            </a:extLst>
          </p:cNvPr>
          <p:cNvSpPr/>
          <p:nvPr/>
        </p:nvSpPr>
        <p:spPr>
          <a:xfrm>
            <a:off x="838200" y="4927133"/>
            <a:ext cx="3467719" cy="20554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88BBA89C-1515-4886-BBF1-F6DD20576397}"/>
              </a:ext>
            </a:extLst>
          </p:cNvPr>
          <p:cNvSpPr/>
          <p:nvPr/>
        </p:nvSpPr>
        <p:spPr>
          <a:xfrm rot="5400000">
            <a:off x="4271826" y="4961226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10184B4-92AE-4233-8088-3B33A939185A}"/>
              </a:ext>
            </a:extLst>
          </p:cNvPr>
          <p:cNvSpPr txBox="1"/>
          <p:nvPr/>
        </p:nvSpPr>
        <p:spPr>
          <a:xfrm>
            <a:off x="4457621" y="4856178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9.1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2427C3-3783-465F-92C1-74078491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297" y="3177549"/>
            <a:ext cx="5571617" cy="22221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Flowchart: Process 29">
            <a:extLst>
              <a:ext uri="{FF2B5EF4-FFF2-40B4-BE49-F238E27FC236}">
                <a16:creationId xmlns:a16="http://schemas.microsoft.com/office/drawing/2014/main" id="{A715DD37-79AC-4CB8-8075-F51D96573470}"/>
              </a:ext>
            </a:extLst>
          </p:cNvPr>
          <p:cNvSpPr/>
          <p:nvPr/>
        </p:nvSpPr>
        <p:spPr>
          <a:xfrm>
            <a:off x="10447867" y="4143868"/>
            <a:ext cx="816726" cy="20554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6EB25CD1-08FB-46EC-BE1C-BE82DA9D3497}"/>
              </a:ext>
            </a:extLst>
          </p:cNvPr>
          <p:cNvSpPr/>
          <p:nvPr/>
        </p:nvSpPr>
        <p:spPr>
          <a:xfrm rot="5400000">
            <a:off x="11230500" y="4177961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75F7883-9FDF-4EFA-A890-4CB6676142B3}"/>
              </a:ext>
            </a:extLst>
          </p:cNvPr>
          <p:cNvSpPr txBox="1"/>
          <p:nvPr/>
        </p:nvSpPr>
        <p:spPr>
          <a:xfrm>
            <a:off x="11416295" y="407291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9.2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33" name="Flowchart: Process 32">
            <a:extLst>
              <a:ext uri="{FF2B5EF4-FFF2-40B4-BE49-F238E27FC236}">
                <a16:creationId xmlns:a16="http://schemas.microsoft.com/office/drawing/2014/main" id="{41981478-3E73-42B6-B02A-82B239A617CB}"/>
              </a:ext>
            </a:extLst>
          </p:cNvPr>
          <p:cNvSpPr/>
          <p:nvPr/>
        </p:nvSpPr>
        <p:spPr>
          <a:xfrm>
            <a:off x="7367599" y="4361299"/>
            <a:ext cx="1463134" cy="147202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55441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49" y="1544227"/>
            <a:ext cx="7615318" cy="265338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10: Request History </a:t>
            </a:r>
            <a:r>
              <a:rPr lang="th-TH" sz="1802" b="1" dirty="0"/>
              <a:t>(การดูประวัติคำร้องขอ)</a:t>
            </a:r>
            <a:endParaRPr lang="en-US" sz="1802" b="1" dirty="0"/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7A429D-97F2-4C65-BC75-0ABB9D932E5A}"/>
              </a:ext>
            </a:extLst>
          </p:cNvPr>
          <p:cNvSpPr txBox="1"/>
          <p:nvPr/>
        </p:nvSpPr>
        <p:spPr>
          <a:xfrm>
            <a:off x="904648" y="1963294"/>
            <a:ext cx="10457619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10.1 </a:t>
            </a:r>
            <a:r>
              <a:rPr lang="th-TH" sz="1197" dirty="0"/>
              <a:t>ผู้ร้องขอสามารถดูประวัติคำร้องขอย้อนหลังได้โดยกดปุ่มเมนูซ้ายมือที่ชื่อ </a:t>
            </a:r>
            <a:r>
              <a:rPr lang="en-US" sz="1197" dirty="0"/>
              <a:t>Request History (</a:t>
            </a:r>
            <a:r>
              <a:rPr lang="th-TH" sz="1197" dirty="0"/>
              <a:t>ประวัติคำขอ)</a:t>
            </a:r>
          </a:p>
          <a:p>
            <a:r>
              <a:rPr lang="en-US" sz="1197" dirty="0"/>
              <a:t>10.2 </a:t>
            </a:r>
            <a:r>
              <a:rPr lang="th-TH" sz="1197" dirty="0"/>
              <a:t>ระบบจะแสดงคำขอย้อนหลังทั้งหมดพร้อมสถานะล่าสุด</a:t>
            </a:r>
            <a:endParaRPr lang="en-GB" sz="1197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AA5240-1887-4C8F-B45F-16CF2F296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733079"/>
            <a:ext cx="10345272" cy="21897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2F9269E1-F1F4-48B7-AAE9-9A369DA90853}"/>
              </a:ext>
            </a:extLst>
          </p:cNvPr>
          <p:cNvSpPr/>
          <p:nvPr/>
        </p:nvSpPr>
        <p:spPr>
          <a:xfrm>
            <a:off x="1066800" y="3223459"/>
            <a:ext cx="850576" cy="20554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9E7E8D52-4E7A-49D3-81EF-88E44EFEA1D7}"/>
              </a:ext>
            </a:extLst>
          </p:cNvPr>
          <p:cNvSpPr/>
          <p:nvPr/>
        </p:nvSpPr>
        <p:spPr>
          <a:xfrm rot="5400000">
            <a:off x="1883283" y="3257552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476F5B94-143D-457A-97AE-005DECD345B0}"/>
              </a:ext>
            </a:extLst>
          </p:cNvPr>
          <p:cNvSpPr/>
          <p:nvPr/>
        </p:nvSpPr>
        <p:spPr>
          <a:xfrm>
            <a:off x="10439400" y="4332593"/>
            <a:ext cx="850576" cy="20554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91CCB546-5725-4179-B0A0-53A9851B8F58}"/>
              </a:ext>
            </a:extLst>
          </p:cNvPr>
          <p:cNvSpPr/>
          <p:nvPr/>
        </p:nvSpPr>
        <p:spPr>
          <a:xfrm rot="5400000">
            <a:off x="11255883" y="4366686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5E57EA-ACC8-431A-A595-A4444BE0A8E6}"/>
              </a:ext>
            </a:extLst>
          </p:cNvPr>
          <p:cNvSpPr txBox="1"/>
          <p:nvPr/>
        </p:nvSpPr>
        <p:spPr>
          <a:xfrm>
            <a:off x="11482468" y="4230357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10.2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922A0A-557B-44F2-AA81-E6B67344BE3F}"/>
              </a:ext>
            </a:extLst>
          </p:cNvPr>
          <p:cNvSpPr txBox="1"/>
          <p:nvPr/>
        </p:nvSpPr>
        <p:spPr>
          <a:xfrm>
            <a:off x="2069078" y="3152504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10.1</a:t>
            </a:r>
            <a:endParaRPr lang="th-TH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882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918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ระยะเวลาในการดำเนินการสร้างรหัสผู้ใช้งานและการให้สิทธิ์ระบบ </a:t>
            </a:r>
            <a:r>
              <a:rPr lang="en-US" sz="3200" dirty="0"/>
              <a:t>ERP Oracle (TH)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B931C6-28E0-49C0-95C1-696764CC2FE6}"/>
              </a:ext>
            </a:extLst>
          </p:cNvPr>
          <p:cNvSpPr txBox="1"/>
          <p:nvPr/>
        </p:nvSpPr>
        <p:spPr>
          <a:xfrm>
            <a:off x="1498600" y="2135201"/>
            <a:ext cx="958426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800" dirty="0"/>
              <a:t>ช่วง </a:t>
            </a:r>
            <a:r>
              <a:rPr lang="en-US" sz="1800" dirty="0"/>
              <a:t>Go-live,</a:t>
            </a:r>
            <a:r>
              <a:rPr lang="en-US" dirty="0"/>
              <a:t> </a:t>
            </a:r>
            <a:r>
              <a:rPr lang="th-TH" sz="1800" dirty="0"/>
              <a:t>ระยะเวลาในการดำเนินการสร้างรหัสผู้ใช้งานและการให้สิทธิ์ระบบ </a:t>
            </a:r>
            <a:r>
              <a:rPr lang="en-US" sz="1800" dirty="0"/>
              <a:t>ERP Oracle (TH) </a:t>
            </a:r>
            <a:r>
              <a:rPr lang="th-TH" sz="1800" dirty="0"/>
              <a:t>จะใช้ระยะเวลาประมาณ </a:t>
            </a:r>
            <a:r>
              <a:rPr lang="en-US" sz="1800" dirty="0"/>
              <a:t>5 </a:t>
            </a:r>
            <a:r>
              <a:rPr lang="th-TH" sz="1800" dirty="0"/>
              <a:t>วันทำการ หลังจากได้รับการอนุมัติจากทั้งหัวหน้างาน </a:t>
            </a:r>
            <a:r>
              <a:rPr lang="en-US" sz="1800" dirty="0"/>
              <a:t>(manager) </a:t>
            </a:r>
            <a:r>
              <a:rPr lang="th-TH" sz="1800" dirty="0"/>
              <a:t>และ</a:t>
            </a:r>
            <a:r>
              <a:rPr lang="en-US" sz="1800" dirty="0"/>
              <a:t>/</a:t>
            </a:r>
            <a:r>
              <a:rPr lang="th-TH" sz="1800" dirty="0"/>
              <a:t>หรือ เจ้าของสิทธิ์ (</a:t>
            </a:r>
            <a:r>
              <a:rPr lang="en-US" sz="1800" dirty="0"/>
              <a:t>role owner)</a:t>
            </a:r>
            <a:r>
              <a:rPr lang="th-TH" sz="1800" dirty="0"/>
              <a:t> บนระบบ</a:t>
            </a:r>
            <a:r>
              <a:rPr lang="en-US" sz="1800" dirty="0"/>
              <a:t> Saviynt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/>
              <a:t>หลัง</a:t>
            </a:r>
            <a:r>
              <a:rPr lang="en-US" dirty="0"/>
              <a:t> </a:t>
            </a:r>
            <a:r>
              <a:rPr lang="en-US" sz="1800" dirty="0"/>
              <a:t>Go-live,</a:t>
            </a:r>
            <a:r>
              <a:rPr lang="en-US" dirty="0"/>
              <a:t> </a:t>
            </a:r>
            <a:r>
              <a:rPr lang="th-TH" sz="1800" dirty="0"/>
              <a:t>ระยะเวลาในการดำเนินการสร้างรหัสผู้ใช้งานและการให้สิทธิ์ระบบ </a:t>
            </a:r>
            <a:r>
              <a:rPr lang="en-US" sz="1800" dirty="0"/>
              <a:t>ERP Oracle (TH) </a:t>
            </a:r>
            <a:r>
              <a:rPr lang="th-TH" sz="1800" dirty="0"/>
              <a:t>จะใช้ระยะเวลาประมาณ </a:t>
            </a:r>
            <a:r>
              <a:rPr lang="en-US" sz="1800" dirty="0"/>
              <a:t>2-3 </a:t>
            </a:r>
            <a:r>
              <a:rPr lang="th-TH" sz="1800" dirty="0"/>
              <a:t>วันทำการ </a:t>
            </a:r>
            <a:r>
              <a:rPr lang="en-US" sz="1800" dirty="0"/>
              <a:t>(P3 priority</a:t>
            </a:r>
            <a:r>
              <a:rPr lang="en-US" dirty="0"/>
              <a:t>) </a:t>
            </a:r>
            <a:r>
              <a:rPr lang="th-TH" sz="1800" dirty="0"/>
              <a:t>หลังจากได้รับการอนุมัติจากทั้งหัวหน้างาน </a:t>
            </a:r>
            <a:r>
              <a:rPr lang="en-US" sz="1800" dirty="0"/>
              <a:t>(manager) </a:t>
            </a:r>
            <a:r>
              <a:rPr lang="th-TH" sz="1800" dirty="0"/>
              <a:t>และ</a:t>
            </a:r>
            <a:r>
              <a:rPr lang="en-US" sz="1800" dirty="0"/>
              <a:t>/</a:t>
            </a:r>
            <a:r>
              <a:rPr lang="th-TH" sz="1800" dirty="0"/>
              <a:t>หรือ เจ้าของสิทธิ์ (</a:t>
            </a:r>
            <a:r>
              <a:rPr lang="en-US" sz="1800" dirty="0"/>
              <a:t>role owner) </a:t>
            </a:r>
            <a:r>
              <a:rPr lang="th-TH" sz="1800" dirty="0"/>
              <a:t>บนระบบ</a:t>
            </a:r>
            <a:r>
              <a:rPr lang="en-US" sz="1800" dirty="0"/>
              <a:t> Saviynt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9499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24F1CF-8D14-4938-BC53-0B807D9D8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560" y="2694668"/>
            <a:ext cx="7702973" cy="1843042"/>
          </a:xfrm>
        </p:spPr>
        <p:txBody>
          <a:bodyPr/>
          <a:lstStyle/>
          <a:p>
            <a:pPr fontAlgn="t">
              <a:spcBef>
                <a:spcPts val="0"/>
              </a:spcBef>
            </a:pPr>
            <a:r>
              <a:rPr lang="en-US" sz="4400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307332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รายละเอียดสิทธิ์ทั้งหมดใน </a:t>
            </a:r>
            <a:r>
              <a:rPr lang="en-US" sz="3200" dirty="0"/>
              <a:t>ERP </a:t>
            </a:r>
            <a:r>
              <a:rPr lang="th-TH" sz="3200" dirty="0"/>
              <a:t>และเจ้าของสิทธิ์ (</a:t>
            </a:r>
            <a:r>
              <a:rPr lang="en-US" sz="3200" dirty="0"/>
              <a:t>Role Owner)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CD2FCA-7873-4E66-9B67-BC1E7A87F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115403"/>
              </p:ext>
            </p:extLst>
          </p:nvPr>
        </p:nvGraphicFramePr>
        <p:xfrm>
          <a:off x="556239" y="1564308"/>
          <a:ext cx="11407161" cy="4906571"/>
        </p:xfrm>
        <a:graphic>
          <a:graphicData uri="http://schemas.openxmlformats.org/drawingml/2006/table">
            <a:tbl>
              <a:tblPr/>
              <a:tblGrid>
                <a:gridCol w="2446843">
                  <a:extLst>
                    <a:ext uri="{9D8B030D-6E8A-4147-A177-3AD203B41FA5}">
                      <a16:colId xmlns:a16="http://schemas.microsoft.com/office/drawing/2014/main" val="2483727371"/>
                    </a:ext>
                  </a:extLst>
                </a:gridCol>
                <a:gridCol w="504352">
                  <a:extLst>
                    <a:ext uri="{9D8B030D-6E8A-4147-A177-3AD203B41FA5}">
                      <a16:colId xmlns:a16="http://schemas.microsoft.com/office/drawing/2014/main" val="3406983734"/>
                    </a:ext>
                  </a:extLst>
                </a:gridCol>
                <a:gridCol w="1086817">
                  <a:extLst>
                    <a:ext uri="{9D8B030D-6E8A-4147-A177-3AD203B41FA5}">
                      <a16:colId xmlns:a16="http://schemas.microsoft.com/office/drawing/2014/main" val="2138581163"/>
                    </a:ext>
                  </a:extLst>
                </a:gridCol>
                <a:gridCol w="2650773">
                  <a:extLst>
                    <a:ext uri="{9D8B030D-6E8A-4147-A177-3AD203B41FA5}">
                      <a16:colId xmlns:a16="http://schemas.microsoft.com/office/drawing/2014/main" val="3675334153"/>
                    </a:ext>
                  </a:extLst>
                </a:gridCol>
                <a:gridCol w="2164798">
                  <a:extLst>
                    <a:ext uri="{9D8B030D-6E8A-4147-A177-3AD203B41FA5}">
                      <a16:colId xmlns:a16="http://schemas.microsoft.com/office/drawing/2014/main" val="2900683879"/>
                    </a:ext>
                  </a:extLst>
                </a:gridCol>
                <a:gridCol w="2553578">
                  <a:extLst>
                    <a:ext uri="{9D8B030D-6E8A-4147-A177-3AD203B41FA5}">
                      <a16:colId xmlns:a16="http://schemas.microsoft.com/office/drawing/2014/main" val="4278242180"/>
                    </a:ext>
                  </a:extLst>
                </a:gridCol>
              </a:tblGrid>
              <a:tr h="24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Saviynt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Country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Business Unit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Profile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Role Owner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46875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79220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22241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57077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21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Entry Clerk TH STORE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Entry Clerk TH STORE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Entry Clerk TH STORE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6788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03357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39035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1360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71645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90073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00633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43773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6965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8976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90529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Expense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7340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Expense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7766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Auditor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Auditor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Expense Auditor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02406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Expense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Expense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727290"/>
                  </a:ext>
                </a:extLst>
              </a:tr>
              <a:tr h="1215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Contracts Terms Maintainence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Contracts Terms Maintainence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Contracts Terms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Maintainence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phimolwan.phromchanya@lotusretails.com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242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8411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61089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84479"/>
                  </a:ext>
                </a:extLst>
              </a:tr>
              <a:tr h="980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 Role to be assigned to every employee.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1900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63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963341"/>
                  </a:ext>
                </a:extLst>
              </a:tr>
              <a:tr h="9821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tooltip="mailto:piyada.lianudom@lotusretails.com"/>
                        </a:rPr>
                        <a:t>Piyada.Lianudom@lotusretails.com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58088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tooltip="mailto:piyada.lianudom@lotusretails.com"/>
                        </a:rPr>
                        <a:t>Piyada.Lianudom@lotusretails.com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865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0906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Inquiry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Inquiry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Inquiry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7824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Receipts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Receipts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Receipts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80686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Accountant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Accountant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Accountant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5518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Transactions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AR Transactions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Transactions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8711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Netting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Netting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Netting Clerk TH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30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692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รายละเอียดสิทธิ์ทั้งหมดใน </a:t>
            </a:r>
            <a:r>
              <a:rPr lang="en-US" sz="3200" dirty="0"/>
              <a:t>ERP </a:t>
            </a:r>
            <a:r>
              <a:rPr lang="th-TH" sz="3200" dirty="0"/>
              <a:t>และเจ้าของสิทธิ์ (</a:t>
            </a:r>
            <a:r>
              <a:rPr lang="en-US" sz="3200" dirty="0"/>
              <a:t>Role Owner)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CD2FCA-7873-4E66-9B67-BC1E7A87F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589323"/>
              </p:ext>
            </p:extLst>
          </p:nvPr>
        </p:nvGraphicFramePr>
        <p:xfrm>
          <a:off x="556239" y="1564308"/>
          <a:ext cx="11407161" cy="4906571"/>
        </p:xfrm>
        <a:graphic>
          <a:graphicData uri="http://schemas.openxmlformats.org/drawingml/2006/table">
            <a:tbl>
              <a:tblPr/>
              <a:tblGrid>
                <a:gridCol w="2446843">
                  <a:extLst>
                    <a:ext uri="{9D8B030D-6E8A-4147-A177-3AD203B41FA5}">
                      <a16:colId xmlns:a16="http://schemas.microsoft.com/office/drawing/2014/main" val="2483727371"/>
                    </a:ext>
                  </a:extLst>
                </a:gridCol>
                <a:gridCol w="504352">
                  <a:extLst>
                    <a:ext uri="{9D8B030D-6E8A-4147-A177-3AD203B41FA5}">
                      <a16:colId xmlns:a16="http://schemas.microsoft.com/office/drawing/2014/main" val="3406983734"/>
                    </a:ext>
                  </a:extLst>
                </a:gridCol>
                <a:gridCol w="1086817">
                  <a:extLst>
                    <a:ext uri="{9D8B030D-6E8A-4147-A177-3AD203B41FA5}">
                      <a16:colId xmlns:a16="http://schemas.microsoft.com/office/drawing/2014/main" val="2138581163"/>
                    </a:ext>
                  </a:extLst>
                </a:gridCol>
                <a:gridCol w="2650773">
                  <a:extLst>
                    <a:ext uri="{9D8B030D-6E8A-4147-A177-3AD203B41FA5}">
                      <a16:colId xmlns:a16="http://schemas.microsoft.com/office/drawing/2014/main" val="3675334153"/>
                    </a:ext>
                  </a:extLst>
                </a:gridCol>
                <a:gridCol w="2164798">
                  <a:extLst>
                    <a:ext uri="{9D8B030D-6E8A-4147-A177-3AD203B41FA5}">
                      <a16:colId xmlns:a16="http://schemas.microsoft.com/office/drawing/2014/main" val="2900683879"/>
                    </a:ext>
                  </a:extLst>
                </a:gridCol>
                <a:gridCol w="2553578">
                  <a:extLst>
                    <a:ext uri="{9D8B030D-6E8A-4147-A177-3AD203B41FA5}">
                      <a16:colId xmlns:a16="http://schemas.microsoft.com/office/drawing/2014/main" val="4278242180"/>
                    </a:ext>
                  </a:extLst>
                </a:gridCol>
              </a:tblGrid>
              <a:tr h="24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Saviynt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Country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Business Unit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Profile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Role Owner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46875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79220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22241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57077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21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6788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Patcharin.Ocharoen@lotusretails.com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03357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39035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1360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71645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90073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00633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43773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6965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Amara.Suriyarat@lotusretails.com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8976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Amara.Suriyarat@lotusretails.com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90529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Amara.Suriyarat@lotusretails.com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7340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Amara.Suriyarat@lotusretails.com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7766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02406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727290"/>
                  </a:ext>
                </a:extLst>
              </a:tr>
              <a:tr h="12156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242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8411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61089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 Requestor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84479"/>
                  </a:ext>
                </a:extLst>
              </a:tr>
              <a:tr h="98001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Buyer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1900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Super User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63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963341"/>
                  </a:ext>
                </a:extLst>
              </a:tr>
              <a:tr h="9821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PO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58088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865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0906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7824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Contracts Terms Maintainence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Contracts Terms Maintainence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Contracts Terms Maintainence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phimolwan.phromchanya@lotusretails.com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80686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Creation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5518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Boonsiri.Sirisabsombat@lotusretails.com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8711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Contract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30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816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รายละเอียดสิทธิ์ทั้งหมดใน </a:t>
            </a:r>
            <a:r>
              <a:rPr lang="en-US" sz="3200" dirty="0"/>
              <a:t>ERP </a:t>
            </a:r>
            <a:r>
              <a:rPr lang="th-TH" sz="3200" dirty="0"/>
              <a:t>และเจ้าของสิทธิ์ (</a:t>
            </a:r>
            <a:r>
              <a:rPr lang="en-US" sz="3200" dirty="0"/>
              <a:t>Role Owner)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CD2FCA-7873-4E66-9B67-BC1E7A87F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82983"/>
              </p:ext>
            </p:extLst>
          </p:nvPr>
        </p:nvGraphicFramePr>
        <p:xfrm>
          <a:off x="556239" y="1564308"/>
          <a:ext cx="11407161" cy="4906571"/>
        </p:xfrm>
        <a:graphic>
          <a:graphicData uri="http://schemas.openxmlformats.org/drawingml/2006/table">
            <a:tbl>
              <a:tblPr/>
              <a:tblGrid>
                <a:gridCol w="2446843">
                  <a:extLst>
                    <a:ext uri="{9D8B030D-6E8A-4147-A177-3AD203B41FA5}">
                      <a16:colId xmlns:a16="http://schemas.microsoft.com/office/drawing/2014/main" val="2483727371"/>
                    </a:ext>
                  </a:extLst>
                </a:gridCol>
                <a:gridCol w="504352">
                  <a:extLst>
                    <a:ext uri="{9D8B030D-6E8A-4147-A177-3AD203B41FA5}">
                      <a16:colId xmlns:a16="http://schemas.microsoft.com/office/drawing/2014/main" val="3406983734"/>
                    </a:ext>
                  </a:extLst>
                </a:gridCol>
                <a:gridCol w="1086817">
                  <a:extLst>
                    <a:ext uri="{9D8B030D-6E8A-4147-A177-3AD203B41FA5}">
                      <a16:colId xmlns:a16="http://schemas.microsoft.com/office/drawing/2014/main" val="2138581163"/>
                    </a:ext>
                  </a:extLst>
                </a:gridCol>
                <a:gridCol w="2650773">
                  <a:extLst>
                    <a:ext uri="{9D8B030D-6E8A-4147-A177-3AD203B41FA5}">
                      <a16:colId xmlns:a16="http://schemas.microsoft.com/office/drawing/2014/main" val="3675334153"/>
                    </a:ext>
                  </a:extLst>
                </a:gridCol>
                <a:gridCol w="2164798">
                  <a:extLst>
                    <a:ext uri="{9D8B030D-6E8A-4147-A177-3AD203B41FA5}">
                      <a16:colId xmlns:a16="http://schemas.microsoft.com/office/drawing/2014/main" val="2900683879"/>
                    </a:ext>
                  </a:extLst>
                </a:gridCol>
                <a:gridCol w="2553578">
                  <a:extLst>
                    <a:ext uri="{9D8B030D-6E8A-4147-A177-3AD203B41FA5}">
                      <a16:colId xmlns:a16="http://schemas.microsoft.com/office/drawing/2014/main" val="4278242180"/>
                    </a:ext>
                  </a:extLst>
                </a:gridCol>
              </a:tblGrid>
              <a:tr h="24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Saviynt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Country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Business Unit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Profile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ERP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Role Owner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46875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 Role to be assigned to every employee.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79220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222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Collections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57077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Collector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21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6788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Customer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03357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39035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Receipts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Receipts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Receipts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1360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Accountant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Accountant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Accountant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71645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Transactions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AR Transactions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AR Transactions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90073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Netting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Netting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Netting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Piyada.Lianudom@lotusretails.com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00633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43773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6965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8976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90529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Treasury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7340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Users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7766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02406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FA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727290"/>
                  </a:ext>
                </a:extLst>
              </a:tr>
              <a:tr h="12156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Administrator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242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Manager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8411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Non-procure Cost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61089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Accounting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84479"/>
                  </a:ext>
                </a:extLst>
              </a:tr>
              <a:tr h="98001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1900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Entry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63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Manager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963341"/>
                  </a:ext>
                </a:extLst>
              </a:tr>
              <a:tr h="9821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58088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Jomrutai.Sangkhum@lotusretails.com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865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0906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782454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80686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5518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Jomrutai.Sangkhum@lotusretails.com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8711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305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235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รายละเอียดสิทธิ์ทั้งหมดใน </a:t>
            </a:r>
            <a:r>
              <a:rPr lang="en-US" sz="3200" dirty="0"/>
              <a:t>ERP </a:t>
            </a:r>
            <a:r>
              <a:rPr lang="th-TH" sz="3200" dirty="0"/>
              <a:t>และเจ้าของสิทธิ์ (</a:t>
            </a:r>
            <a:r>
              <a:rPr lang="en-US" sz="3200" dirty="0"/>
              <a:t>business approver)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CD2FCA-7873-4E66-9B67-BC1E7A87F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052748"/>
              </p:ext>
            </p:extLst>
          </p:nvPr>
        </p:nvGraphicFramePr>
        <p:xfrm>
          <a:off x="556239" y="1564308"/>
          <a:ext cx="11407161" cy="3260651"/>
        </p:xfrm>
        <a:graphic>
          <a:graphicData uri="http://schemas.openxmlformats.org/drawingml/2006/table">
            <a:tbl>
              <a:tblPr/>
              <a:tblGrid>
                <a:gridCol w="2446843">
                  <a:extLst>
                    <a:ext uri="{9D8B030D-6E8A-4147-A177-3AD203B41FA5}">
                      <a16:colId xmlns:a16="http://schemas.microsoft.com/office/drawing/2014/main" val="2483727371"/>
                    </a:ext>
                  </a:extLst>
                </a:gridCol>
                <a:gridCol w="504352">
                  <a:extLst>
                    <a:ext uri="{9D8B030D-6E8A-4147-A177-3AD203B41FA5}">
                      <a16:colId xmlns:a16="http://schemas.microsoft.com/office/drawing/2014/main" val="3406983734"/>
                    </a:ext>
                  </a:extLst>
                </a:gridCol>
                <a:gridCol w="1086817">
                  <a:extLst>
                    <a:ext uri="{9D8B030D-6E8A-4147-A177-3AD203B41FA5}">
                      <a16:colId xmlns:a16="http://schemas.microsoft.com/office/drawing/2014/main" val="2138581163"/>
                    </a:ext>
                  </a:extLst>
                </a:gridCol>
                <a:gridCol w="2650773">
                  <a:extLst>
                    <a:ext uri="{9D8B030D-6E8A-4147-A177-3AD203B41FA5}">
                      <a16:colId xmlns:a16="http://schemas.microsoft.com/office/drawing/2014/main" val="3675334153"/>
                    </a:ext>
                  </a:extLst>
                </a:gridCol>
                <a:gridCol w="2164798">
                  <a:extLst>
                    <a:ext uri="{9D8B030D-6E8A-4147-A177-3AD203B41FA5}">
                      <a16:colId xmlns:a16="http://schemas.microsoft.com/office/drawing/2014/main" val="2900683879"/>
                    </a:ext>
                  </a:extLst>
                </a:gridCol>
                <a:gridCol w="2553578">
                  <a:extLst>
                    <a:ext uri="{9D8B030D-6E8A-4147-A177-3AD203B41FA5}">
                      <a16:colId xmlns:a16="http://schemas.microsoft.com/office/drawing/2014/main" val="4278242180"/>
                    </a:ext>
                  </a:extLst>
                </a:gridCol>
              </a:tblGrid>
              <a:tr h="2431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Saviynt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ERP Business Unit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ERP Profile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ERP Role Name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Business Approver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46875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LF.CP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 Role to be assigned to every employee.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79220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Guru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222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and Payment Inquiry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Ratchanan.Tantinarawat@lotusretails.com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57077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Entry Clerk TH HO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Ratchanan.Tantinarawat@lotusretails.com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21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Payment Clerk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Ratchanan.Tantinarawat@lotusretails.com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6788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Inquiry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Ratchanan.Tantinarawat@lotusretails.com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03357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Maintenance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Ratchanan.Tantinarawat@lotusretails.com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39035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Supplier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1360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CPRD.CP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Employee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 Role to be assigned to every employee.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716455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90073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Managerment GURU ROLE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00633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437732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GL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69659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89760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Asset Accounting Guru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Nanapas.Udomsuk@lotusretails.com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905299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Patcharin.Ocharoen@lotusretails.com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734018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Project Administrator Central Team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Jomrutai.Sangkhum@lotusretails.com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776627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Approval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AP Invoice Approval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AP Invoice Approval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Suchawadee.Intachak@lotusretails.com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024066"/>
                  </a:ext>
                </a:extLst>
              </a:tr>
              <a:tr h="12971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EKCHAI.CP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727290"/>
                  </a:ext>
                </a:extLst>
              </a:tr>
              <a:tr h="121565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LPF.CP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 CE Super User TH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Rarinya.Boonmayaphan@lotusretails.com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624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573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3EF8DF-30BD-4ABA-892B-B6A941BA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Table of Content</a:t>
            </a:r>
            <a:endParaRPr 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25535D8-6159-453A-A0AB-8A08C672D0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09949"/>
              </p:ext>
            </p:extLst>
          </p:nvPr>
        </p:nvGraphicFramePr>
        <p:xfrm>
          <a:off x="838199" y="1925077"/>
          <a:ext cx="1039585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71001">
                  <a:extLst>
                    <a:ext uri="{9D8B030D-6E8A-4147-A177-3AD203B41FA5}">
                      <a16:colId xmlns:a16="http://schemas.microsoft.com/office/drawing/2014/main" val="466338901"/>
                    </a:ext>
                  </a:extLst>
                </a:gridCol>
                <a:gridCol w="1124857">
                  <a:extLst>
                    <a:ext uri="{9D8B030D-6E8A-4147-A177-3AD203B41FA5}">
                      <a16:colId xmlns:a16="http://schemas.microsoft.com/office/drawing/2014/main" val="180484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Content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Page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597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/>
                        <a:t>ขั้นตอนการ</a:t>
                      </a:r>
                      <a:r>
                        <a:rPr lang="th-TH" sz="1800"/>
                        <a:t>ขอเข้าใช้งานระบบ</a:t>
                      </a:r>
                      <a:r>
                        <a:rPr lang="en-GB" sz="1800" dirty="0"/>
                        <a:t> ERP Oracle </a:t>
                      </a:r>
                      <a:r>
                        <a:rPr lang="th-TH" sz="1800" dirty="0"/>
                        <a:t>ผ่านทางระบบ </a:t>
                      </a:r>
                      <a:r>
                        <a:rPr lang="en-US" sz="1800" dirty="0"/>
                        <a:t>Saviynt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3-11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80840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ADED9EB-2B53-4172-B007-D9377D5BF34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112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Lotuss Smart HL" panose="02000000000000000000" pitchFamily="2" charset="-34"/>
                <a:ea typeface="+mj-ea"/>
                <a:cs typeface="Lotuss Smart HL" panose="02000000000000000000" pitchFamily="2" charset="-34"/>
              </a:defRPr>
            </a:lvl1pPr>
          </a:lstStyle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94844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F9E680-757C-4E88-98A3-78AD0A8EBE79}"/>
              </a:ext>
            </a:extLst>
          </p:cNvPr>
          <p:cNvSpPr txBox="1"/>
          <p:nvPr/>
        </p:nvSpPr>
        <p:spPr>
          <a:xfrm>
            <a:off x="838200" y="2154816"/>
            <a:ext cx="7065480" cy="276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97" dirty="0"/>
              <a:t>ไปที่ลิงค์</a:t>
            </a:r>
            <a:r>
              <a:rPr lang="en-GB" sz="1197" dirty="0"/>
              <a:t> : </a:t>
            </a:r>
            <a:r>
              <a:rPr lang="en-GB" sz="1197" b="1" dirty="0">
                <a:hlinkClick r:id="rId2"/>
              </a:rPr>
              <a:t>https://ourlogin.lotuss.com/portal</a:t>
            </a:r>
            <a:endParaRPr lang="en-GB" sz="1197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CE333D-E747-49F7-A14A-99A45551DF3E}"/>
              </a:ext>
            </a:extLst>
          </p:cNvPr>
          <p:cNvSpPr/>
          <p:nvPr/>
        </p:nvSpPr>
        <p:spPr>
          <a:xfrm>
            <a:off x="838203" y="1812013"/>
            <a:ext cx="1081823" cy="283465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1</a:t>
            </a:r>
            <a:endParaRPr lang="en-US" sz="1802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6508E-D23A-4A3B-A7B5-64D363EFFAD2}"/>
              </a:ext>
            </a:extLst>
          </p:cNvPr>
          <p:cNvSpPr txBox="1"/>
          <p:nvPr/>
        </p:nvSpPr>
        <p:spPr>
          <a:xfrm>
            <a:off x="838199" y="2991587"/>
            <a:ext cx="10938933" cy="276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97" dirty="0"/>
              <a:t>เข้าสู่ระบบผ่านทาง</a:t>
            </a:r>
            <a:r>
              <a:rPr lang="en-GB" sz="1197" dirty="0"/>
              <a:t> </a:t>
            </a:r>
            <a:r>
              <a:rPr lang="en-GB" sz="1197" b="1" dirty="0"/>
              <a:t>one login account ID </a:t>
            </a:r>
            <a:r>
              <a:rPr lang="en-GB" sz="1197" dirty="0"/>
              <a:t>(Domain Lotuss.com) </a:t>
            </a:r>
            <a:r>
              <a:rPr lang="th-TH" sz="1197" dirty="0"/>
              <a:t>โดยใช้ </a:t>
            </a:r>
            <a:r>
              <a:rPr lang="en-US" sz="1197" dirty="0"/>
              <a:t>Lotus’s username (TH </a:t>
            </a:r>
            <a:r>
              <a:rPr lang="th-TH" sz="1197" dirty="0"/>
              <a:t>ตามด้วยรหัสพนักงาน ตัวอย่างเช่น</a:t>
            </a:r>
            <a:r>
              <a:rPr lang="en-US" sz="1197" dirty="0"/>
              <a:t> TH40046642) </a:t>
            </a:r>
            <a:r>
              <a:rPr lang="th-TH" sz="1197" dirty="0"/>
              <a:t>และใส่รหัสผ่าน กด </a:t>
            </a:r>
            <a:r>
              <a:rPr lang="en-US" sz="1197" dirty="0"/>
              <a:t>Continue</a:t>
            </a:r>
            <a:endParaRPr lang="en-GB" sz="1197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5F00B6-F968-429C-B548-F7AE67D879B0}"/>
              </a:ext>
            </a:extLst>
          </p:cNvPr>
          <p:cNvSpPr/>
          <p:nvPr/>
        </p:nvSpPr>
        <p:spPr>
          <a:xfrm>
            <a:off x="838203" y="2648784"/>
            <a:ext cx="1081823" cy="283465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2</a:t>
            </a:r>
            <a:endParaRPr lang="en-US" sz="1802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3251AC-B71E-4989-950C-5E6487AF72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3589863"/>
            <a:ext cx="4743450" cy="2860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5931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2A33B14-A6DD-4C2D-B545-83CA671DA9B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112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Lotuss Smart HL" panose="02000000000000000000" pitchFamily="2" charset="-34"/>
                <a:ea typeface="+mj-ea"/>
                <a:cs typeface="Lotuss Smart HL" panose="02000000000000000000" pitchFamily="2" charset="-34"/>
              </a:defRPr>
            </a:lvl1pPr>
          </a:lstStyle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9C5BD3-57D1-4A71-83F4-6CC96EF9E7C3}"/>
              </a:ext>
            </a:extLst>
          </p:cNvPr>
          <p:cNvSpPr txBox="1"/>
          <p:nvPr/>
        </p:nvSpPr>
        <p:spPr>
          <a:xfrm>
            <a:off x="838203" y="2079430"/>
            <a:ext cx="7065480" cy="276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97" dirty="0"/>
              <a:t>หลังจากทำการเข้าสู่ระบบ หน้าจอจะแสดงหน้าหลักของ </a:t>
            </a:r>
            <a:r>
              <a:rPr lang="en-GB" sz="1197" dirty="0"/>
              <a:t>One login portal </a:t>
            </a:r>
            <a:r>
              <a:rPr lang="th-TH" sz="1197" dirty="0"/>
              <a:t>และคลิกที่สัญลักษณ์ </a:t>
            </a:r>
            <a:r>
              <a:rPr lang="en-GB" sz="1197" b="1" dirty="0"/>
              <a:t>“</a:t>
            </a:r>
            <a:r>
              <a:rPr lang="en-US" sz="1197" b="1" dirty="0"/>
              <a:t>Saviynt</a:t>
            </a:r>
            <a:r>
              <a:rPr lang="en-GB" sz="1197" b="1" dirty="0"/>
              <a:t>”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C380DA-811D-4356-8BA0-3ACC1CA8EE03}"/>
              </a:ext>
            </a:extLst>
          </p:cNvPr>
          <p:cNvSpPr/>
          <p:nvPr/>
        </p:nvSpPr>
        <p:spPr>
          <a:xfrm>
            <a:off x="838206" y="1736630"/>
            <a:ext cx="1081823" cy="283465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 </a:t>
            </a:r>
            <a:r>
              <a:rPr lang="en-GB" sz="1802" b="1" dirty="0"/>
              <a:t>3</a:t>
            </a:r>
            <a:endParaRPr lang="en-US" sz="1802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C8B13D-28E1-45F2-B3EC-4B54CA3E8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2" y="3005244"/>
            <a:ext cx="5324475" cy="2456180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35780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9" y="1822962"/>
            <a:ext cx="7065480" cy="276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97" dirty="0"/>
              <a:t>กด</a:t>
            </a:r>
            <a:r>
              <a:rPr lang="en-US" sz="1197" dirty="0"/>
              <a:t> “Request Access” </a:t>
            </a:r>
            <a:r>
              <a:rPr lang="th-TH" sz="1197" dirty="0"/>
              <a:t>เพื่อทำการขอเข้าระบบ</a:t>
            </a:r>
            <a:endParaRPr lang="en-GB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50" y="1544226"/>
            <a:ext cx="1081823" cy="283465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4</a:t>
            </a:r>
            <a:endParaRPr lang="en-US" sz="1802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D139D-85D5-4B1F-91CD-AEE8D95B0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934" y="2485207"/>
            <a:ext cx="8153400" cy="316284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800117EB-7236-4C94-BB28-028B62AA82F2}"/>
              </a:ext>
            </a:extLst>
          </p:cNvPr>
          <p:cNvSpPr/>
          <p:nvPr/>
        </p:nvSpPr>
        <p:spPr>
          <a:xfrm>
            <a:off x="2034773" y="3429000"/>
            <a:ext cx="2150533" cy="1168400"/>
          </a:xfrm>
          <a:prstGeom prst="ellipse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0DD787A2-C132-4552-8869-8101E33735C6}"/>
              </a:ext>
            </a:extLst>
          </p:cNvPr>
          <p:cNvSpPr/>
          <p:nvPr/>
        </p:nvSpPr>
        <p:spPr>
          <a:xfrm>
            <a:off x="2724805" y="2485207"/>
            <a:ext cx="770467" cy="82468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A82C94-95A8-4072-A2BE-3092BEE98D7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112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Lotuss Smart HL" panose="02000000000000000000" pitchFamily="2" charset="-34"/>
                <a:ea typeface="+mj-ea"/>
                <a:cs typeface="Lotuss Smart HL" panose="02000000000000000000" pitchFamily="2" charset="-34"/>
              </a:defRPr>
            </a:lvl1pPr>
          </a:lstStyle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</p:spTree>
    <p:extLst>
      <p:ext uri="{BB962C8B-B14F-4D97-AF65-F5344CB8AC3E}">
        <p14:creationId xmlns:p14="http://schemas.microsoft.com/office/powerpoint/2010/main" val="2514035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9" y="1963294"/>
            <a:ext cx="7065480" cy="1013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5.1 </a:t>
            </a:r>
            <a:r>
              <a:rPr lang="th-TH" sz="1197" dirty="0"/>
              <a:t>ทำการค้นหาระบบ</a:t>
            </a:r>
            <a:r>
              <a:rPr lang="en-US" sz="1197" dirty="0"/>
              <a:t> “Oracle ERP” </a:t>
            </a:r>
            <a:r>
              <a:rPr lang="th-TH" sz="1197" dirty="0"/>
              <a:t>โดยการป้อนข้อมูลในช่อง </a:t>
            </a:r>
            <a:r>
              <a:rPr lang="en-US" sz="1197" dirty="0"/>
              <a:t>search </a:t>
            </a:r>
            <a:r>
              <a:rPr lang="th-TH" sz="1197" dirty="0"/>
              <a:t>แล้วกด </a:t>
            </a:r>
            <a:r>
              <a:rPr lang="en-US" sz="1197" dirty="0"/>
              <a:t>Enter </a:t>
            </a:r>
            <a:r>
              <a:rPr lang="th-TH" sz="1197" dirty="0"/>
              <a:t>หรือกดปุ่มแว่นขยาย</a:t>
            </a:r>
            <a:endParaRPr lang="en-US" sz="1197" dirty="0"/>
          </a:p>
          <a:p>
            <a:r>
              <a:rPr lang="en-US" sz="1197" dirty="0"/>
              <a:t>5.2 </a:t>
            </a:r>
            <a:r>
              <a:rPr lang="th-TH" sz="1197" dirty="0"/>
              <a:t>ระบบจะแสดงรายชื่อระบบ </a:t>
            </a:r>
            <a:r>
              <a:rPr lang="en-US" sz="1197" dirty="0"/>
              <a:t>“Oracle ERP TH” </a:t>
            </a:r>
            <a:r>
              <a:rPr lang="th-TH" sz="1197" dirty="0"/>
              <a:t>ขึ้นมาอัตโนมัติ</a:t>
            </a:r>
          </a:p>
          <a:p>
            <a:r>
              <a:rPr lang="en-US" sz="1197" dirty="0"/>
              <a:t>5.3 </a:t>
            </a:r>
            <a:r>
              <a:rPr lang="th-TH" sz="1197" dirty="0"/>
              <a:t>ทำการกดเลือกปุ่มตะกร้า หรือ </a:t>
            </a:r>
            <a:r>
              <a:rPr lang="en-US" sz="1197" dirty="0"/>
              <a:t>“Add to Cart”</a:t>
            </a:r>
          </a:p>
          <a:p>
            <a:r>
              <a:rPr lang="en-US" sz="1197" dirty="0"/>
              <a:t>5.4 </a:t>
            </a:r>
            <a:r>
              <a:rPr lang="th-TH" sz="1197" dirty="0"/>
              <a:t>ระบบจะแสดงผลเป็น</a:t>
            </a:r>
            <a:r>
              <a:rPr lang="en-US" sz="1197" dirty="0"/>
              <a:t> “In Cart” </a:t>
            </a:r>
            <a:r>
              <a:rPr lang="th-TH" sz="1197" dirty="0"/>
              <a:t>ให้ทำการกดปุ่ม</a:t>
            </a:r>
            <a:r>
              <a:rPr lang="en-US" sz="1197" dirty="0"/>
              <a:t> Check Out </a:t>
            </a:r>
            <a:endParaRPr lang="en-GB" sz="1197" dirty="0"/>
          </a:p>
          <a:p>
            <a:endParaRPr lang="en-GB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50" y="1544227"/>
            <a:ext cx="5778050" cy="269912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5: Select Applications (</a:t>
            </a:r>
            <a:r>
              <a:rPr lang="th-TH" sz="1802" b="1" dirty="0"/>
              <a:t>การเลือกระบบ)</a:t>
            </a:r>
            <a:endParaRPr lang="en-US" sz="1802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B743E9-380A-41E4-A53C-332AB0F18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84" y="3067068"/>
            <a:ext cx="5413983" cy="29790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C42B57-7927-4C49-B53A-A5049AE84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068361"/>
            <a:ext cx="5935133" cy="29777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8DE1D1-9132-4135-BABB-FA9072C23344}"/>
              </a:ext>
            </a:extLst>
          </p:cNvPr>
          <p:cNvSpPr txBox="1"/>
          <p:nvPr/>
        </p:nvSpPr>
        <p:spPr>
          <a:xfrm>
            <a:off x="11413066" y="4402667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5.4</a:t>
            </a:r>
            <a:endParaRPr lang="th-TH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4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A9405384-455F-4F5C-BABF-3BB61313D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830" y="3341565"/>
            <a:ext cx="6196570" cy="27700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8" y="1963294"/>
            <a:ext cx="10939632" cy="1381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6.1 </a:t>
            </a:r>
            <a:r>
              <a:rPr lang="th-TH" sz="1197" dirty="0"/>
              <a:t>ระบบจะแสดงสิทธิ์การเข้าระบบทั้งหมดในแถบด้าน</a:t>
            </a:r>
            <a:r>
              <a:rPr lang="th-TH" sz="1197" u="sng" dirty="0"/>
              <a:t>ซ้าย</a:t>
            </a:r>
            <a:r>
              <a:rPr lang="th-TH" sz="1197" dirty="0"/>
              <a:t>ภายใต้หัวข้อ </a:t>
            </a:r>
            <a:r>
              <a:rPr lang="en-US" sz="1197" dirty="0"/>
              <a:t>“Available Profile (</a:t>
            </a:r>
            <a:r>
              <a:rPr lang="th-TH" sz="1197" dirty="0"/>
              <a:t>สิทธิ์ที่เลือกได้ทั้งหมด)” ให้ทำการเลือกโดยคลิกที่ปุ่ม </a:t>
            </a:r>
            <a:r>
              <a:rPr lang="en-US" sz="1197" dirty="0"/>
              <a:t>“+” </a:t>
            </a:r>
            <a:r>
              <a:rPr lang="th-TH" sz="1197" dirty="0"/>
              <a:t>สำหรับสิทธิ์ที่คุณต้องการขอ โดยชื่อสิทธิ์จะทำการแสดงโดยชื่อหน่วยธุรกิจ</a:t>
            </a:r>
            <a:r>
              <a:rPr lang="en-US" sz="1197" dirty="0"/>
              <a:t> (Business unit) </a:t>
            </a:r>
            <a:r>
              <a:rPr lang="th-TH" sz="1197" dirty="0"/>
              <a:t>เช่น </a:t>
            </a:r>
            <a:r>
              <a:rPr lang="en-US" sz="1197" dirty="0"/>
              <a:t>“EKCHAI, CPRD, LPF</a:t>
            </a:r>
            <a:r>
              <a:rPr lang="th-TH" sz="1197" dirty="0"/>
              <a:t>. ตามด้วย </a:t>
            </a:r>
            <a:r>
              <a:rPr lang="en-US" sz="1197" dirty="0"/>
              <a:t>“CP” </a:t>
            </a:r>
            <a:r>
              <a:rPr lang="th-TH" sz="1197" dirty="0"/>
              <a:t>และชื่อ</a:t>
            </a:r>
            <a:r>
              <a:rPr lang="en-US" sz="1197" dirty="0"/>
              <a:t> role </a:t>
            </a:r>
            <a:r>
              <a:rPr lang="th-TH" sz="1197" dirty="0"/>
              <a:t>อาทิเช่น </a:t>
            </a:r>
            <a:r>
              <a:rPr lang="en-US" sz="1197" dirty="0"/>
              <a:t>AP invoice clerk, AP and payment Inquiry</a:t>
            </a:r>
            <a:endParaRPr lang="th-TH" sz="1197" dirty="0"/>
          </a:p>
          <a:p>
            <a:r>
              <a:rPr lang="th-TH" sz="1197" u="sng" dirty="0"/>
              <a:t>หมายเหตุ</a:t>
            </a:r>
            <a:r>
              <a:rPr lang="en-US" sz="1197" dirty="0"/>
              <a:t>: </a:t>
            </a:r>
            <a:r>
              <a:rPr lang="th-TH" sz="1197" dirty="0"/>
              <a:t>การเลือกสิทธิ์ต้องทำการปรึกษาหัวหน้างาน </a:t>
            </a:r>
            <a:r>
              <a:rPr lang="en-US" sz="1197" dirty="0"/>
              <a:t>“Supervisor/Line Manager” </a:t>
            </a:r>
            <a:r>
              <a:rPr lang="th-TH" sz="1197" dirty="0"/>
              <a:t>ว่าสิทธิ์ที่ควรได้รับคือสิทธิ์ใดบ้าง</a:t>
            </a:r>
          </a:p>
          <a:p>
            <a:endParaRPr lang="th-TH" sz="1197" dirty="0"/>
          </a:p>
          <a:p>
            <a:r>
              <a:rPr lang="en-US" sz="1197" dirty="0"/>
              <a:t>6.2 </a:t>
            </a:r>
            <a:r>
              <a:rPr lang="th-TH" sz="1197" dirty="0"/>
              <a:t>ระบบจะนำสิทธิ์ที่เลือกย้ายไปอยู่ใต้แถบเมนูด้าน</a:t>
            </a:r>
            <a:r>
              <a:rPr lang="th-TH" sz="1197" u="sng" dirty="0"/>
              <a:t>ขวา</a:t>
            </a:r>
            <a:r>
              <a:rPr lang="th-TH" sz="1197" dirty="0"/>
              <a:t>ภายใต้หัวข้อ </a:t>
            </a:r>
            <a:r>
              <a:rPr lang="en-US" sz="1197" dirty="0"/>
              <a:t>“Selected Profile </a:t>
            </a:r>
            <a:r>
              <a:rPr lang="th-TH" sz="1197" dirty="0"/>
              <a:t>(สิทธิ์ที่เลือกแล้ว)</a:t>
            </a:r>
            <a:r>
              <a:rPr lang="en-US" sz="1197" dirty="0"/>
              <a:t>”</a:t>
            </a:r>
          </a:p>
          <a:p>
            <a:r>
              <a:rPr lang="en-US" sz="1197" dirty="0"/>
              <a:t>6.3 </a:t>
            </a:r>
            <a:r>
              <a:rPr lang="th-TH" sz="1197" dirty="0"/>
              <a:t>กดปุ่ม</a:t>
            </a:r>
            <a:r>
              <a:rPr lang="en-US" sz="1197" dirty="0"/>
              <a:t> Next </a:t>
            </a:r>
            <a:r>
              <a:rPr lang="th-TH" sz="1197" dirty="0"/>
              <a:t>เพื่อไปสู่เมนูถัดไป</a:t>
            </a:r>
            <a:endParaRPr lang="en-GB" sz="1197" dirty="0"/>
          </a:p>
          <a:p>
            <a:endParaRPr lang="en-GB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50" y="1544227"/>
            <a:ext cx="5473250" cy="295616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6: Select Access (</a:t>
            </a:r>
            <a:r>
              <a:rPr lang="th-TH" sz="1802" b="1" dirty="0"/>
              <a:t>การเลือกสิทธิ์เข้าระบบ)</a:t>
            </a:r>
            <a:endParaRPr lang="en-US" sz="1802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B1955-9FB9-4235-B1B4-F2A778EEA2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753"/>
          <a:stretch/>
        </p:blipFill>
        <p:spPr>
          <a:xfrm>
            <a:off x="485214" y="3346844"/>
            <a:ext cx="4788390" cy="27594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77B21DE-BFE6-41DD-A844-CFB6B886970D}"/>
              </a:ext>
            </a:extLst>
          </p:cNvPr>
          <p:cNvSpPr/>
          <p:nvPr/>
        </p:nvSpPr>
        <p:spPr>
          <a:xfrm>
            <a:off x="2940199" y="5451964"/>
            <a:ext cx="347204" cy="192870"/>
          </a:xfrm>
          <a:prstGeom prst="ellipse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0F311462-5B19-4A6B-B2CC-220EF0477724}"/>
              </a:ext>
            </a:extLst>
          </p:cNvPr>
          <p:cNvSpPr/>
          <p:nvPr/>
        </p:nvSpPr>
        <p:spPr>
          <a:xfrm rot="5400000">
            <a:off x="3292991" y="5486057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C3F212-9B01-40CD-8080-3207F3C98C23}"/>
              </a:ext>
            </a:extLst>
          </p:cNvPr>
          <p:cNvSpPr txBox="1"/>
          <p:nvPr/>
        </p:nvSpPr>
        <p:spPr>
          <a:xfrm>
            <a:off x="3165628" y="5644834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6.1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CCBE2C32-FC75-4299-8D28-E3199674C30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281378" y="1352968"/>
            <a:ext cx="77226" cy="8714993"/>
          </a:xfrm>
          <a:prstGeom prst="bentConnector3">
            <a:avLst>
              <a:gd name="adj1" fmla="val 396014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Flowchart: Process 23">
            <a:extLst>
              <a:ext uri="{FF2B5EF4-FFF2-40B4-BE49-F238E27FC236}">
                <a16:creationId xmlns:a16="http://schemas.microsoft.com/office/drawing/2014/main" id="{E9DAE3BB-FF6D-4C4C-BEAF-693555406CFB}"/>
              </a:ext>
            </a:extLst>
          </p:cNvPr>
          <p:cNvSpPr/>
          <p:nvPr/>
        </p:nvSpPr>
        <p:spPr>
          <a:xfrm>
            <a:off x="8889720" y="5436515"/>
            <a:ext cx="1265048" cy="307777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A781F-B9F9-436C-A154-774AC79594A1}"/>
              </a:ext>
            </a:extLst>
          </p:cNvPr>
          <p:cNvSpPr txBox="1"/>
          <p:nvPr/>
        </p:nvSpPr>
        <p:spPr>
          <a:xfrm>
            <a:off x="10154767" y="5491465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6.2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33" name="Flowchart: Process 32">
            <a:extLst>
              <a:ext uri="{FF2B5EF4-FFF2-40B4-BE49-F238E27FC236}">
                <a16:creationId xmlns:a16="http://schemas.microsoft.com/office/drawing/2014/main" id="{C8E848B8-9BBE-45FD-9D42-73D2222FBF66}"/>
              </a:ext>
            </a:extLst>
          </p:cNvPr>
          <p:cNvSpPr/>
          <p:nvPr/>
        </p:nvSpPr>
        <p:spPr>
          <a:xfrm>
            <a:off x="11512549" y="4022878"/>
            <a:ext cx="479425" cy="285598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CF578F-C0A6-4751-B4B7-EC1BCF034B3D}"/>
              </a:ext>
            </a:extLst>
          </p:cNvPr>
          <p:cNvSpPr txBox="1"/>
          <p:nvPr/>
        </p:nvSpPr>
        <p:spPr>
          <a:xfrm>
            <a:off x="11512549" y="3705038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6.3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35" name="Flowchart: Process 34">
            <a:extLst>
              <a:ext uri="{FF2B5EF4-FFF2-40B4-BE49-F238E27FC236}">
                <a16:creationId xmlns:a16="http://schemas.microsoft.com/office/drawing/2014/main" id="{2C37E6DC-4E01-4670-8C8D-0EF310AB65EA}"/>
              </a:ext>
            </a:extLst>
          </p:cNvPr>
          <p:cNvSpPr/>
          <p:nvPr/>
        </p:nvSpPr>
        <p:spPr>
          <a:xfrm>
            <a:off x="8889719" y="4915301"/>
            <a:ext cx="571781" cy="113900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6" name="Flowchart: Process 35">
            <a:extLst>
              <a:ext uri="{FF2B5EF4-FFF2-40B4-BE49-F238E27FC236}">
                <a16:creationId xmlns:a16="http://schemas.microsoft.com/office/drawing/2014/main" id="{68F67556-32CC-4269-99ED-EF35673408BF}"/>
              </a:ext>
            </a:extLst>
          </p:cNvPr>
          <p:cNvSpPr/>
          <p:nvPr/>
        </p:nvSpPr>
        <p:spPr>
          <a:xfrm>
            <a:off x="558413" y="4770201"/>
            <a:ext cx="571781" cy="113900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7" name="Flowchart: Process 36">
            <a:extLst>
              <a:ext uri="{FF2B5EF4-FFF2-40B4-BE49-F238E27FC236}">
                <a16:creationId xmlns:a16="http://schemas.microsoft.com/office/drawing/2014/main" id="{FF75CEEA-EED7-4910-AEAB-BB4BB927F96F}"/>
              </a:ext>
            </a:extLst>
          </p:cNvPr>
          <p:cNvSpPr/>
          <p:nvPr/>
        </p:nvSpPr>
        <p:spPr>
          <a:xfrm>
            <a:off x="513849" y="5350565"/>
            <a:ext cx="887914" cy="307777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9" name="Arrow: Down 38">
            <a:extLst>
              <a:ext uri="{FF2B5EF4-FFF2-40B4-BE49-F238E27FC236}">
                <a16:creationId xmlns:a16="http://schemas.microsoft.com/office/drawing/2014/main" id="{EB8EC548-5F75-4DAC-8C81-78FAEC45CC66}"/>
              </a:ext>
            </a:extLst>
          </p:cNvPr>
          <p:cNvSpPr/>
          <p:nvPr/>
        </p:nvSpPr>
        <p:spPr>
          <a:xfrm rot="5400000">
            <a:off x="9984919" y="5596000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Arrow: Down 39">
            <a:extLst>
              <a:ext uri="{FF2B5EF4-FFF2-40B4-BE49-F238E27FC236}">
                <a16:creationId xmlns:a16="http://schemas.microsoft.com/office/drawing/2014/main" id="{B1133757-2992-4ADE-9469-D2324E1D48B6}"/>
              </a:ext>
            </a:extLst>
          </p:cNvPr>
          <p:cNvSpPr/>
          <p:nvPr/>
        </p:nvSpPr>
        <p:spPr>
          <a:xfrm>
            <a:off x="11624392" y="396448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977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8" y="1963294"/>
            <a:ext cx="10457619" cy="64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7.1 </a:t>
            </a:r>
            <a:r>
              <a:rPr lang="th-TH" sz="1197" dirty="0"/>
              <a:t>ใส่เหตุผลในการขอสิทธิ์เพื่อให้หัวหน้างาน </a:t>
            </a:r>
            <a:r>
              <a:rPr lang="en-US" sz="1197" dirty="0"/>
              <a:t>(Supervisor/Line Manager) </a:t>
            </a:r>
            <a:r>
              <a:rPr lang="th-TH" sz="1197" dirty="0"/>
              <a:t>และ เจ้าของสิทธิ์ (</a:t>
            </a:r>
            <a:r>
              <a:rPr lang="en-US" sz="1197" dirty="0"/>
              <a:t>Role Owner) </a:t>
            </a:r>
            <a:r>
              <a:rPr lang="th-TH" sz="1197" dirty="0"/>
              <a:t>ตรวจสอบประกอบการตัดสินใจ</a:t>
            </a:r>
          </a:p>
          <a:p>
            <a:r>
              <a:rPr lang="en-US" sz="1197" dirty="0"/>
              <a:t>7.2 </a:t>
            </a:r>
            <a:r>
              <a:rPr lang="th-TH" sz="1197" dirty="0"/>
              <a:t>กดปุ่ม </a:t>
            </a:r>
            <a:r>
              <a:rPr lang="en-US" sz="1197" dirty="0"/>
              <a:t>Submit </a:t>
            </a:r>
            <a:r>
              <a:rPr lang="th-TH" sz="1197" dirty="0"/>
              <a:t>เพื่อส่งคำร้องขอ</a:t>
            </a:r>
            <a:endParaRPr lang="en-GB" sz="1197" dirty="0"/>
          </a:p>
          <a:p>
            <a:endParaRPr lang="en-GB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49" y="1544227"/>
            <a:ext cx="7615318" cy="265338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7: Provide Justification (</a:t>
            </a:r>
            <a:r>
              <a:rPr lang="th-TH" sz="1802" b="1" dirty="0"/>
              <a:t>การให้เหตุผลประกอบการขอสิทธิ์เข้าระบบ)</a:t>
            </a:r>
            <a:endParaRPr lang="en-US" sz="1802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16F752-A081-49DF-90AD-F9B59FF31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67944"/>
            <a:ext cx="8128000" cy="33660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Flowchart: Process 19">
            <a:extLst>
              <a:ext uri="{FF2B5EF4-FFF2-40B4-BE49-F238E27FC236}">
                <a16:creationId xmlns:a16="http://schemas.microsoft.com/office/drawing/2014/main" id="{79C38834-67EE-4ECB-A97F-99E16BBD14AB}"/>
              </a:ext>
            </a:extLst>
          </p:cNvPr>
          <p:cNvSpPr/>
          <p:nvPr/>
        </p:nvSpPr>
        <p:spPr>
          <a:xfrm>
            <a:off x="6038348" y="5005996"/>
            <a:ext cx="2356351" cy="886804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8794750" y="4002929"/>
            <a:ext cx="501649" cy="36587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8382472" y="5376112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3AF098E4-4FA8-4501-92C6-8A1DC157B555}"/>
              </a:ext>
            </a:extLst>
          </p:cNvPr>
          <p:cNvSpPr/>
          <p:nvPr/>
        </p:nvSpPr>
        <p:spPr>
          <a:xfrm rot="5400000">
            <a:off x="9313107" y="4110013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8566397" y="5275066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7.1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9498902" y="4002929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7.2</a:t>
            </a:r>
            <a:endParaRPr lang="th-TH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12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B17A-F3C7-469E-8940-2CB82539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5200" cy="1325563"/>
          </a:xfrm>
        </p:spPr>
        <p:txBody>
          <a:bodyPr>
            <a:normAutofit/>
          </a:bodyPr>
          <a:lstStyle/>
          <a:p>
            <a:r>
              <a:rPr lang="th-TH" sz="3200" dirty="0"/>
              <a:t>ขั้นตอนการขอเข้าระบบ</a:t>
            </a:r>
            <a:r>
              <a:rPr lang="en-GB" sz="3200" dirty="0"/>
              <a:t> ERP Oracle </a:t>
            </a:r>
            <a:r>
              <a:rPr lang="th-TH" sz="3200" dirty="0"/>
              <a:t>ผ่านทางระบบ </a:t>
            </a:r>
            <a:r>
              <a:rPr lang="en-US" sz="3200" dirty="0"/>
              <a:t>Saviynt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A6F20-EE5C-45C8-8EA7-6EDF122EDC5F}"/>
              </a:ext>
            </a:extLst>
          </p:cNvPr>
          <p:cNvSpPr txBox="1"/>
          <p:nvPr/>
        </p:nvSpPr>
        <p:spPr>
          <a:xfrm>
            <a:off x="904648" y="1963294"/>
            <a:ext cx="10457619" cy="1013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97" dirty="0"/>
              <a:t>8.1 </a:t>
            </a:r>
            <a:r>
              <a:rPr lang="th-TH" sz="1197" dirty="0"/>
              <a:t>ระบบจะแสดงผลการส่งขอเสร็จสมบูรณ์</a:t>
            </a:r>
          </a:p>
          <a:p>
            <a:r>
              <a:rPr lang="en-US" sz="1197" dirty="0"/>
              <a:t>8.2 </a:t>
            </a:r>
            <a:r>
              <a:rPr lang="th-TH" sz="1197" dirty="0"/>
              <a:t>สามารถตรวจสอบสถานะการคำร้องขอโดยคลิกปุ่ม </a:t>
            </a:r>
            <a:r>
              <a:rPr lang="en-US" sz="1197" dirty="0"/>
              <a:t>“view status”</a:t>
            </a:r>
          </a:p>
          <a:p>
            <a:r>
              <a:rPr lang="en-US" sz="1197" dirty="0"/>
              <a:t>8.3 </a:t>
            </a:r>
            <a:r>
              <a:rPr lang="th-TH" sz="1197" dirty="0"/>
              <a:t>ระบบจะทำการแสดงรายละเอียดสถานะคำร้องขอ คำร้องขอจะแสดงประเภทการอนุมัติ</a:t>
            </a:r>
            <a:r>
              <a:rPr lang="en-US" sz="1197" dirty="0"/>
              <a:t> (Approval Type</a:t>
            </a:r>
            <a:r>
              <a:rPr lang="th-TH" sz="1197" dirty="0"/>
              <a:t>) เป็น </a:t>
            </a:r>
            <a:r>
              <a:rPr lang="en-US" sz="1197" dirty="0"/>
              <a:t>Manager Approval </a:t>
            </a:r>
            <a:r>
              <a:rPr lang="th-TH" sz="1197" dirty="0"/>
              <a:t>(การอนุมัติโดยหัวหน้างาน) และแสดง </a:t>
            </a:r>
            <a:r>
              <a:rPr lang="en-US" sz="1197" dirty="0"/>
              <a:t>assignee </a:t>
            </a:r>
            <a:r>
              <a:rPr lang="th-TH" sz="1197" dirty="0"/>
              <a:t>เป็นชื่อหัวหน้างาน</a:t>
            </a:r>
          </a:p>
          <a:p>
            <a:r>
              <a:rPr lang="en-US" sz="1197" dirty="0"/>
              <a:t>8.4 </a:t>
            </a:r>
            <a:r>
              <a:rPr lang="th-TH" sz="1197" dirty="0"/>
              <a:t>ผู้ร้องขอจะได้รับ </a:t>
            </a:r>
            <a:r>
              <a:rPr lang="en-US" sz="1197" dirty="0"/>
              <a:t>email </a:t>
            </a:r>
            <a:r>
              <a:rPr lang="th-TH" sz="1197" dirty="0"/>
              <a:t>อัตโนมัติเพื่อแสดงรายละเอียดคำขอและสถานะ</a:t>
            </a:r>
            <a:endParaRPr lang="en-GB" sz="1197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97D846-8E35-4A52-A3D1-D69105131700}"/>
              </a:ext>
            </a:extLst>
          </p:cNvPr>
          <p:cNvSpPr/>
          <p:nvPr/>
        </p:nvSpPr>
        <p:spPr>
          <a:xfrm>
            <a:off x="952949" y="1544227"/>
            <a:ext cx="7615318" cy="265338"/>
          </a:xfrm>
          <a:prstGeom prst="rect">
            <a:avLst/>
          </a:prstGeom>
          <a:solidFill>
            <a:srgbClr val="00A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2" b="1" dirty="0"/>
              <a:t>ขั้นตอน</a:t>
            </a:r>
            <a:r>
              <a:rPr lang="en-GB" sz="1802" b="1" dirty="0"/>
              <a:t> </a:t>
            </a:r>
            <a:r>
              <a:rPr lang="en-US" sz="1802" b="1" dirty="0"/>
              <a:t>8: Submit (</a:t>
            </a:r>
            <a:r>
              <a:rPr lang="th-TH" sz="1802" b="1" dirty="0"/>
              <a:t>การส่งคำร้องขอ)</a:t>
            </a:r>
            <a:endParaRPr lang="en-US" sz="1802" b="1" dirty="0"/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1C2C9E26-2BF5-4ADC-9926-D75446BBDB73}"/>
              </a:ext>
            </a:extLst>
          </p:cNvPr>
          <p:cNvSpPr/>
          <p:nvPr/>
        </p:nvSpPr>
        <p:spPr>
          <a:xfrm>
            <a:off x="19457937" y="6858631"/>
            <a:ext cx="723900" cy="41108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18359C85-319E-48C4-92DD-9D32C5C6E477}"/>
              </a:ext>
            </a:extLst>
          </p:cNvPr>
          <p:cNvSpPr/>
          <p:nvPr/>
        </p:nvSpPr>
        <p:spPr>
          <a:xfrm rot="5400000">
            <a:off x="20198569" y="7002668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AADED7-5D11-49E4-99B1-FD2C6A45D383}"/>
              </a:ext>
            </a:extLst>
          </p:cNvPr>
          <p:cNvSpPr txBox="1"/>
          <p:nvPr/>
        </p:nvSpPr>
        <p:spPr>
          <a:xfrm>
            <a:off x="20382494" y="690162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8.2</a:t>
            </a:r>
            <a:endParaRPr lang="th-TH" sz="1400" b="1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94EE3-0AC7-4440-AC05-C2D67C76538C}"/>
              </a:ext>
            </a:extLst>
          </p:cNvPr>
          <p:cNvSpPr txBox="1"/>
          <p:nvPr/>
        </p:nvSpPr>
        <p:spPr>
          <a:xfrm>
            <a:off x="15654640" y="5971683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8.1</a:t>
            </a:r>
            <a:endParaRPr lang="th-TH" sz="1400" b="1" dirty="0">
              <a:solidFill>
                <a:srgbClr val="FF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2B6BF8-3B77-4F02-8796-5DB7D71D07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197"/>
          <a:stretch/>
        </p:blipFill>
        <p:spPr>
          <a:xfrm>
            <a:off x="191615" y="3132828"/>
            <a:ext cx="5762618" cy="18780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CF77AD-5201-474E-936D-325C47B0B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15" y="5088754"/>
            <a:ext cx="5813443" cy="17658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4AC0D6-4DD6-4A37-8833-EA01B1474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245854"/>
            <a:ext cx="5668844" cy="21893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Flowchart: Process 17">
            <a:extLst>
              <a:ext uri="{FF2B5EF4-FFF2-40B4-BE49-F238E27FC236}">
                <a16:creationId xmlns:a16="http://schemas.microsoft.com/office/drawing/2014/main" id="{7B17D009-5445-45EA-B01A-ED550E329315}"/>
              </a:ext>
            </a:extLst>
          </p:cNvPr>
          <p:cNvSpPr/>
          <p:nvPr/>
        </p:nvSpPr>
        <p:spPr>
          <a:xfrm>
            <a:off x="9941595" y="4552481"/>
            <a:ext cx="1230631" cy="205541"/>
          </a:xfrm>
          <a:prstGeom prst="flowChartProcess">
            <a:avLst/>
          </a:prstGeom>
          <a:noFill/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B983364F-E634-49C8-957E-4295609CCF1C}"/>
              </a:ext>
            </a:extLst>
          </p:cNvPr>
          <p:cNvSpPr/>
          <p:nvPr/>
        </p:nvSpPr>
        <p:spPr>
          <a:xfrm rot="5400000">
            <a:off x="11279901" y="4637691"/>
            <a:ext cx="219888" cy="15170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FFFBF1-5D6B-4EEB-A811-9FA16F6F41CE}"/>
              </a:ext>
            </a:extLst>
          </p:cNvPr>
          <p:cNvSpPr txBox="1"/>
          <p:nvPr/>
        </p:nvSpPr>
        <p:spPr>
          <a:xfrm>
            <a:off x="11465696" y="4501362"/>
            <a:ext cx="78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8.4</a:t>
            </a:r>
            <a:endParaRPr lang="th-TH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06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40403F"/>
      </a:dk1>
      <a:lt1>
        <a:srgbClr val="FFFFFF"/>
      </a:lt1>
      <a:dk2>
        <a:srgbClr val="707371"/>
      </a:dk2>
      <a:lt2>
        <a:srgbClr val="9EA2A2"/>
      </a:lt2>
      <a:accent1>
        <a:srgbClr val="00BCB3"/>
      </a:accent1>
      <a:accent2>
        <a:srgbClr val="F9BE00"/>
      </a:accent2>
      <a:accent3>
        <a:srgbClr val="C3D311"/>
      </a:accent3>
      <a:accent4>
        <a:srgbClr val="8BD3E6"/>
      </a:accent4>
      <a:accent5>
        <a:srgbClr val="FF681E"/>
      </a:accent5>
      <a:accent6>
        <a:srgbClr val="EA8699"/>
      </a:accent6>
      <a:hlink>
        <a:srgbClr val="003DAB"/>
      </a:hlink>
      <a:folHlink>
        <a:srgbClr val="592B83"/>
      </a:folHlink>
    </a:clrScheme>
    <a:fontScheme name="Lotuss smart font">
      <a:majorFont>
        <a:latin typeface="Lotuss Smart HL"/>
        <a:ea typeface=""/>
        <a:cs typeface="Lotuss Smart HL"/>
      </a:majorFont>
      <a:minorFont>
        <a:latin typeface="Lotuss Smart HL"/>
        <a:ea typeface=""/>
        <a:cs typeface="Lotuss Smart H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0eb0ccf-9595-4ae8-a920-a42f3178e9f7">
      <UserInfo>
        <DisplayName/>
        <AccountId xsi:nil="true"/>
        <AccountType/>
      </UserInfo>
    </SharedWithUsers>
    <MediaLengthInSeconds xmlns="2a5f25ef-d046-4354-8d4a-be99bc3feec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เอกสาร" ma:contentTypeID="0x010100C8AD31B902FAEE4FA9F5D1B0F2F8E342" ma:contentTypeVersion="12" ma:contentTypeDescription="สร้างเอกสารใหม่" ma:contentTypeScope="" ma:versionID="5e9454bdfdbbc0de4981098f1692311c">
  <xsd:schema xmlns:xsd="http://www.w3.org/2001/XMLSchema" xmlns:xs="http://www.w3.org/2001/XMLSchema" xmlns:p="http://schemas.microsoft.com/office/2006/metadata/properties" xmlns:ns2="2a5f25ef-d046-4354-8d4a-be99bc3feecb" xmlns:ns3="40eb0ccf-9595-4ae8-a920-a42f3178e9f7" targetNamespace="http://schemas.microsoft.com/office/2006/metadata/properties" ma:root="true" ma:fieldsID="e9ae92a55c1f6e5c7583ec7c605d8a4a" ns2:_="" ns3:_="">
    <xsd:import namespace="2a5f25ef-d046-4354-8d4a-be99bc3feecb"/>
    <xsd:import namespace="40eb0ccf-9595-4ae8-a920-a42f3178e9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5f25ef-d046-4354-8d4a-be99bc3fee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b0ccf-9595-4ae8-a920-a42f3178e9f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แชร์กับ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แชร์พร้อมกับรายละเอียด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ชนิดเนื้อหา"/>
        <xsd:element ref="dc:title" minOccurs="0" maxOccurs="1" ma:index="4" ma:displayName="ชื่อเรื่อง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975821-ED05-4EDA-BC61-2D19BC7032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292487-D9A4-47B0-8B3A-EE2A9EB28129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ac6bffbb-4d49-4536-9fde-bf631d7f260a"/>
    <ds:schemaRef ds:uri="http://purl.org/dc/terms/"/>
    <ds:schemaRef ds:uri="http://schemas.openxmlformats.org/package/2006/metadata/core-properties"/>
    <ds:schemaRef ds:uri="http://purl.org/dc/dcmitype/"/>
    <ds:schemaRef ds:uri="fdb38eaa-9fda-4489-b03c-57a3532c5efb"/>
    <ds:schemaRef ds:uri="http://www.w3.org/XML/1998/namespace"/>
    <ds:schemaRef ds:uri="40eb0ccf-9595-4ae8-a920-a42f3178e9f7"/>
    <ds:schemaRef ds:uri="2a5f25ef-d046-4354-8d4a-be99bc3feecb"/>
  </ds:schemaRefs>
</ds:datastoreItem>
</file>

<file path=customXml/itemProps3.xml><?xml version="1.0" encoding="utf-8"?>
<ds:datastoreItem xmlns:ds="http://schemas.openxmlformats.org/officeDocument/2006/customXml" ds:itemID="{7D29B182-B85B-463E-87AD-4EEAF3F3EF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5f25ef-d046-4354-8d4a-be99bc3feecb"/>
    <ds:schemaRef ds:uri="40eb0ccf-9595-4ae8-a920-a42f3178e9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171</TotalTime>
  <Words>4120</Words>
  <Application>Microsoft Office PowerPoint</Application>
  <PresentationFormat>Widescreen</PresentationFormat>
  <Paragraphs>840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ขั้นตอนการขอเข้าระบบ ERP Oracle ผ่านทางระบบ Saviynt </vt:lpstr>
      <vt:lpstr>Table of Content</vt:lpstr>
      <vt:lpstr>ขั้นตอนการขอเข้าระบบ ERP Oracle ผ่านทางระบบ Saviynt</vt:lpstr>
      <vt:lpstr>PowerPoint Presentation</vt:lpstr>
      <vt:lpstr>PowerPoint Presentation</vt:lpstr>
      <vt:lpstr>ขั้นตอนการขอเข้าระบบ ERP Oracle ผ่านทางระบบ Saviynt</vt:lpstr>
      <vt:lpstr>ขั้นตอนการขอเข้าระบบ ERP Oracle ผ่านทางระบบ Saviynt</vt:lpstr>
      <vt:lpstr>ขั้นตอนการขอเข้าระบบ ERP Oracle ผ่านทางระบบ Saviynt</vt:lpstr>
      <vt:lpstr>ขั้นตอนการขอเข้าระบบ ERP Oracle ผ่านทางระบบ Saviynt</vt:lpstr>
      <vt:lpstr>ขั้นตอนการขอเข้าระบบ ERP Oracle ผ่านทางระบบ Saviynt</vt:lpstr>
      <vt:lpstr>ขั้นตอนการขอเข้าระบบ ERP Oracle ผ่านทางระบบ Saviynt</vt:lpstr>
      <vt:lpstr>ระยะเวลาในการดำเนินการสร้างรหัสผู้ใช้งานและการให้สิทธิ์ระบบ ERP Oracle (TH)</vt:lpstr>
      <vt:lpstr>Appendix</vt:lpstr>
      <vt:lpstr>รายละเอียดสิทธิ์ทั้งหมดใน ERP และเจ้าของสิทธิ์ (Role Owner)</vt:lpstr>
      <vt:lpstr>รายละเอียดสิทธิ์ทั้งหมดใน ERP และเจ้าของสิทธิ์ (Role Owner)</vt:lpstr>
      <vt:lpstr>รายละเอียดสิทธิ์ทั้งหมดใน ERP และเจ้าของสิทธิ์ (Role Owner)</vt:lpstr>
      <vt:lpstr>รายละเอียดสิทธิ์ทั้งหมดใน ERP และเจ้าของสิทธิ์ (business approver)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Login Process for ERP ORACLE  (TH)</dc:title>
  <dc:creator>Pusita Mukdasanit</dc:creator>
  <cp:lastModifiedBy>Thapat Soonthornnoppakun</cp:lastModifiedBy>
  <cp:revision>8</cp:revision>
  <dcterms:created xsi:type="dcterms:W3CDTF">2022-02-03T08:52:21Z</dcterms:created>
  <dcterms:modified xsi:type="dcterms:W3CDTF">2022-02-08T01:59:37Z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0x010100C8AD31B902FAEE4FA9F5D1B0F2F8E342</vt:lpwstr>
  </property>
  <property fmtid="{D5CDD505-2E9C-101B-9397-08002B2CF9AE}" pid="3" name="Order">
    <vt:r8>46000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